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43"/>
  </p:notesMasterIdLst>
  <p:handoutMasterIdLst>
    <p:handoutMasterId r:id="rId44"/>
  </p:handoutMasterIdLst>
  <p:sldIdLst>
    <p:sldId id="1779" r:id="rId7"/>
    <p:sldId id="739" r:id="rId8"/>
    <p:sldId id="1798" r:id="rId9"/>
    <p:sldId id="2005" r:id="rId10"/>
    <p:sldId id="2004" r:id="rId11"/>
    <p:sldId id="2007" r:id="rId12"/>
    <p:sldId id="2006" r:id="rId13"/>
    <p:sldId id="2008" r:id="rId14"/>
    <p:sldId id="2009" r:id="rId15"/>
    <p:sldId id="2013" r:id="rId16"/>
    <p:sldId id="2003" r:id="rId17"/>
    <p:sldId id="2010" r:id="rId18"/>
    <p:sldId id="2011" r:id="rId19"/>
    <p:sldId id="2024" r:id="rId20"/>
    <p:sldId id="2012" r:id="rId21"/>
    <p:sldId id="2016" r:id="rId22"/>
    <p:sldId id="2000" r:id="rId23"/>
    <p:sldId id="2021" r:id="rId24"/>
    <p:sldId id="2018" r:id="rId25"/>
    <p:sldId id="2022" r:id="rId26"/>
    <p:sldId id="2017" r:id="rId27"/>
    <p:sldId id="2019" r:id="rId28"/>
    <p:sldId id="2014" r:id="rId29"/>
    <p:sldId id="2023" r:id="rId30"/>
    <p:sldId id="2025" r:id="rId31"/>
    <p:sldId id="2026" r:id="rId32"/>
    <p:sldId id="2027" r:id="rId33"/>
    <p:sldId id="2015" r:id="rId34"/>
    <p:sldId id="2028" r:id="rId35"/>
    <p:sldId id="1999" r:id="rId36"/>
    <p:sldId id="2029" r:id="rId37"/>
    <p:sldId id="2002" r:id="rId38"/>
    <p:sldId id="2030" r:id="rId39"/>
    <p:sldId id="2031" r:id="rId40"/>
    <p:sldId id="1998" r:id="rId41"/>
    <p:sldId id="680" r:id="rId42"/>
  </p:sldIdLst>
  <p:sldSz cx="12196763" cy="6858000"/>
  <p:notesSz cx="6805613" cy="9939338"/>
  <p:custDataLst>
    <p:tags r:id="rId45"/>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59595A"/>
    <a:srgbClr val="00FA00"/>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09" autoAdjust="0"/>
    <p:restoredTop sz="96291" autoAdjust="0"/>
  </p:normalViewPr>
  <p:slideViewPr>
    <p:cSldViewPr showGuides="1">
      <p:cViewPr>
        <p:scale>
          <a:sx n="110" d="100"/>
          <a:sy n="110" d="100"/>
        </p:scale>
        <p:origin x="600" y="44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2022/12/12</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36</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36</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744037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29181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7"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8.xml"/><Relationship Id="rId5" Type="http://schemas.openxmlformats.org/officeDocument/2006/relationships/image" Target="../media/image26.emf"/><Relationship Id="rId4" Type="http://schemas.openxmlformats.org/officeDocument/2006/relationships/image" Target="../media/image2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7.xml"/><Relationship Id="rId4" Type="http://schemas.openxmlformats.org/officeDocument/2006/relationships/image" Target="../media/image35.emf"/></Relationships>
</file>

<file path=ppt/slides/_rels/slide3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8" Type="http://schemas.openxmlformats.org/officeDocument/2006/relationships/hyperlink" Target="https://blog.csdn.net/weixin_26854555/article/details/112360638" TargetMode="External"/><Relationship Id="rId13" Type="http://schemas.openxmlformats.org/officeDocument/2006/relationships/hyperlink" Target="https://books.innohub.top/rustinfo/info/alignment" TargetMode="External"/><Relationship Id="rId3" Type="http://schemas.openxmlformats.org/officeDocument/2006/relationships/hyperlink" Target="https://support.huawei.com/enterprise/zh/doc/EDOC1100180762/8e6a99eb" TargetMode="External"/><Relationship Id="rId7" Type="http://schemas.openxmlformats.org/officeDocument/2006/relationships/hyperlink" Target="https://docs.nvidia.com/deeplearning/cudnn/developer-guide/index.html" TargetMode="External"/><Relationship Id="rId12" Type="http://schemas.openxmlformats.org/officeDocument/2006/relationships/hyperlink" Target="https://support.huaweicloud.com/TIKopdevgd_beta/tik1.5_10_0005.html" TargetMode="External"/><Relationship Id="rId2" Type="http://schemas.openxmlformats.org/officeDocument/2006/relationships/hyperlink" Target="https://support.huawei.com/enterprise/zh/doc/EDOC1100180762/f96da97d" TargetMode="External"/><Relationship Id="rId1" Type="http://schemas.openxmlformats.org/officeDocument/2006/relationships/slideLayout" Target="../slideLayouts/slideLayout4.xml"/><Relationship Id="rId6" Type="http://schemas.openxmlformats.org/officeDocument/2006/relationships/hyperlink" Target="https://zhuanlan.zhihu.com/p/556222920" TargetMode="External"/><Relationship Id="rId11" Type="http://schemas.openxmlformats.org/officeDocument/2006/relationships/hyperlink" Target="https://zhuanlan.zhihu.com/p/149464086" TargetMode="External"/><Relationship Id="rId5" Type="http://schemas.openxmlformats.org/officeDocument/2006/relationships/hyperlink" Target="https://zhuanlan.zhihu.com/p/543187086" TargetMode="External"/><Relationship Id="rId10" Type="http://schemas.openxmlformats.org/officeDocument/2006/relationships/hyperlink" Target="https://www.zhihu.com/question/337513515/answer/768632471" TargetMode="External"/><Relationship Id="rId4" Type="http://schemas.openxmlformats.org/officeDocument/2006/relationships/hyperlink" Target="https://blog.csdn.net/Dontla/article/details/123141775" TargetMode="External"/><Relationship Id="rId9" Type="http://schemas.openxmlformats.org/officeDocument/2006/relationships/hyperlink" Target="https://blog.csdn.net/m0_37605642/article/details/125691134" TargetMode="External"/><Relationship Id="rId14" Type="http://schemas.openxmlformats.org/officeDocument/2006/relationships/hyperlink" Target="https://hughiehao.github.io/2021/10/28/%E5%BC%A0%E9%87%8F%E6%95%B0%E6%8D%AE%E5%AD%98%E5%82%A8%E6%96%B9%E5%BC%8F.html"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系列之前端优化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62646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布局转换</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张量数据布局</a:t>
            </a:r>
          </a:p>
        </p:txBody>
      </p:sp>
    </p:spTree>
    <p:extLst>
      <p:ext uri="{BB962C8B-B14F-4D97-AF65-F5344CB8AC3E}">
        <p14:creationId xmlns:p14="http://schemas.microsoft.com/office/powerpoint/2010/main" val="5623169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15D5254-5263-C54C-87A6-CF1296F3E77A}"/>
              </a:ext>
            </a:extLst>
          </p:cNvPr>
          <p:cNvSpPr>
            <a:spLocks noGrp="1"/>
          </p:cNvSpPr>
          <p:nvPr>
            <p:ph type="title"/>
          </p:nvPr>
        </p:nvSpPr>
        <p:spPr/>
        <p:txBody>
          <a:bodyPr/>
          <a:lstStyle/>
          <a:p>
            <a:r>
              <a:rPr lang="zh-CN" altLang="en-US" dirty="0">
                <a:latin typeface="Gill Sans MT" panose="020B0502020104020203" pitchFamily="34" charset="0"/>
              </a:rPr>
              <a:t>张量与内存排布</a:t>
            </a:r>
            <a:endParaRPr lang="zh-CN" altLang="en-US" dirty="0"/>
          </a:p>
        </p:txBody>
      </p:sp>
      <p:sp>
        <p:nvSpPr>
          <p:cNvPr id="11" name="内容占位符 10">
            <a:extLst>
              <a:ext uri="{FF2B5EF4-FFF2-40B4-BE49-F238E27FC236}">
                <a16:creationId xmlns:a16="http://schemas.microsoft.com/office/drawing/2014/main" id="{BA28F0D7-A0CD-574B-A5C3-E0D50B3E12EE}"/>
              </a:ext>
            </a:extLst>
          </p:cNvPr>
          <p:cNvSpPr>
            <a:spLocks noGrp="1"/>
          </p:cNvSpPr>
          <p:nvPr>
            <p:ph sz="half" idx="1"/>
          </p:nvPr>
        </p:nvSpPr>
        <p:spPr/>
        <p:txBody>
          <a:bodyPr/>
          <a:lstStyle/>
          <a:p>
            <a:pPr>
              <a:lnSpc>
                <a:spcPct val="150000"/>
              </a:lnSpc>
            </a:pPr>
            <a:r>
              <a:rPr lang="en-US" altLang="zh-CN" dirty="0"/>
              <a:t>Tensor</a:t>
            </a:r>
            <a:r>
              <a:rPr lang="zh-CN" altLang="en-US" dirty="0"/>
              <a:t> 是一个多维数组，它是标量、向量、矩阵的高维拓展。标量是一个零维张量，没有方向，是一个数。一维张量只有一个维度，是一行或者一列。二维张量是一个矩阵，有两个维度，灰度图片就是一个二维张量。当图像是彩色图像（</a:t>
            </a:r>
            <a:r>
              <a:rPr lang="en-US" altLang="zh-CN" dirty="0"/>
              <a:t>RGB</a:t>
            </a:r>
            <a:r>
              <a:rPr lang="zh-CN" altLang="en-US" dirty="0"/>
              <a:t>）的时候，就得使用三维张量了。</a:t>
            </a:r>
            <a:br>
              <a:rPr lang="zh-CN" altLang="en-US" dirty="0"/>
            </a:br>
            <a:endParaRPr lang="zh-CN" altLang="en-US" dirty="0"/>
          </a:p>
        </p:txBody>
      </p:sp>
      <p:pic>
        <p:nvPicPr>
          <p:cNvPr id="2" name="图片 1">
            <a:extLst>
              <a:ext uri="{FF2B5EF4-FFF2-40B4-BE49-F238E27FC236}">
                <a16:creationId xmlns:a16="http://schemas.microsoft.com/office/drawing/2014/main" id="{27F50BCE-B89A-FC49-92C7-89C59732B468}"/>
              </a:ext>
            </a:extLst>
          </p:cNvPr>
          <p:cNvPicPr>
            <a:picLocks noChangeAspect="1"/>
          </p:cNvPicPr>
          <p:nvPr/>
        </p:nvPicPr>
        <p:blipFill>
          <a:blip r:embed="rId2"/>
          <a:stretch>
            <a:fillRect/>
          </a:stretch>
        </p:blipFill>
        <p:spPr>
          <a:xfrm>
            <a:off x="1597881" y="2996952"/>
            <a:ext cx="9001000" cy="3167178"/>
          </a:xfrm>
          <a:prstGeom prst="rect">
            <a:avLst/>
          </a:prstGeom>
        </p:spPr>
      </p:pic>
    </p:spTree>
    <p:extLst>
      <p:ext uri="{BB962C8B-B14F-4D97-AF65-F5344CB8AC3E}">
        <p14:creationId xmlns:p14="http://schemas.microsoft.com/office/powerpoint/2010/main" val="47658947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9DE9711-1F4B-2549-9F28-FF3E2949022A}"/>
              </a:ext>
            </a:extLst>
          </p:cNvPr>
          <p:cNvSpPr>
            <a:spLocks noGrp="1"/>
          </p:cNvSpPr>
          <p:nvPr>
            <p:ph type="title"/>
          </p:nvPr>
        </p:nvSpPr>
        <p:spPr/>
        <p:txBody>
          <a:bodyPr/>
          <a:lstStyle/>
          <a:p>
            <a:r>
              <a:rPr lang="zh-CN" altLang="en-US" dirty="0"/>
              <a:t>行优先和列优先排布方式</a:t>
            </a:r>
          </a:p>
        </p:txBody>
      </p:sp>
      <p:sp>
        <p:nvSpPr>
          <p:cNvPr id="6" name="内容占位符 5">
            <a:extLst>
              <a:ext uri="{FF2B5EF4-FFF2-40B4-BE49-F238E27FC236}">
                <a16:creationId xmlns:a16="http://schemas.microsoft.com/office/drawing/2014/main" id="{838F8EFE-4AF0-9A47-B99E-84178A9A4F26}"/>
              </a:ext>
            </a:extLst>
          </p:cNvPr>
          <p:cNvSpPr>
            <a:spLocks noGrp="1"/>
          </p:cNvSpPr>
          <p:nvPr>
            <p:ph sz="half" idx="1"/>
          </p:nvPr>
        </p:nvSpPr>
        <p:spPr/>
        <p:txBody>
          <a:bodyPr/>
          <a:lstStyle/>
          <a:p>
            <a:r>
              <a:rPr lang="zh-CN" altLang="en-US" dirty="0"/>
              <a:t>形状 </a:t>
            </a:r>
            <a:r>
              <a:rPr lang="en-US" altLang="zh-CN" dirty="0"/>
              <a:t>(3,2,2)</a:t>
            </a:r>
            <a:r>
              <a:rPr lang="zh-CN" altLang="en-US" dirty="0"/>
              <a:t> 三维张量，行优先数据布局</a:t>
            </a:r>
          </a:p>
        </p:txBody>
      </p:sp>
      <p:pic>
        <p:nvPicPr>
          <p:cNvPr id="8" name="图片 7">
            <a:extLst>
              <a:ext uri="{FF2B5EF4-FFF2-40B4-BE49-F238E27FC236}">
                <a16:creationId xmlns:a16="http://schemas.microsoft.com/office/drawing/2014/main" id="{3B14460B-2BD4-7B46-B930-600EBCEB8A2F}"/>
              </a:ext>
            </a:extLst>
          </p:cNvPr>
          <p:cNvPicPr>
            <a:picLocks noChangeAspect="1"/>
          </p:cNvPicPr>
          <p:nvPr/>
        </p:nvPicPr>
        <p:blipFill>
          <a:blip r:embed="rId2"/>
          <a:stretch>
            <a:fillRect/>
          </a:stretch>
        </p:blipFill>
        <p:spPr>
          <a:xfrm>
            <a:off x="1088871" y="2852936"/>
            <a:ext cx="10033000" cy="1460500"/>
          </a:xfrm>
          <a:prstGeom prst="rect">
            <a:avLst/>
          </a:prstGeom>
        </p:spPr>
      </p:pic>
    </p:spTree>
    <p:extLst>
      <p:ext uri="{BB962C8B-B14F-4D97-AF65-F5344CB8AC3E}">
        <p14:creationId xmlns:p14="http://schemas.microsoft.com/office/powerpoint/2010/main" val="4166223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9DE9711-1F4B-2549-9F28-FF3E2949022A}"/>
              </a:ext>
            </a:extLst>
          </p:cNvPr>
          <p:cNvSpPr>
            <a:spLocks noGrp="1"/>
          </p:cNvSpPr>
          <p:nvPr>
            <p:ph type="title"/>
          </p:nvPr>
        </p:nvSpPr>
        <p:spPr/>
        <p:txBody>
          <a:bodyPr/>
          <a:lstStyle/>
          <a:p>
            <a:r>
              <a:rPr lang="zh-CN" altLang="en-US" dirty="0"/>
              <a:t>行优先和列优先排布方式</a:t>
            </a:r>
          </a:p>
        </p:txBody>
      </p:sp>
      <p:sp>
        <p:nvSpPr>
          <p:cNvPr id="4" name="内容占位符 3">
            <a:extLst>
              <a:ext uri="{FF2B5EF4-FFF2-40B4-BE49-F238E27FC236}">
                <a16:creationId xmlns:a16="http://schemas.microsoft.com/office/drawing/2014/main" id="{760F3B4E-E730-1F4E-99B3-6EE2C4037432}"/>
              </a:ext>
            </a:extLst>
          </p:cNvPr>
          <p:cNvSpPr>
            <a:spLocks noGrp="1"/>
          </p:cNvSpPr>
          <p:nvPr>
            <p:ph sz="half" idx="1"/>
          </p:nvPr>
        </p:nvSpPr>
        <p:spPr/>
        <p:txBody>
          <a:bodyPr/>
          <a:lstStyle/>
          <a:p>
            <a:r>
              <a:rPr lang="zh-CN" altLang="en-US" dirty="0"/>
              <a:t>形状 </a:t>
            </a:r>
            <a:r>
              <a:rPr lang="en-US" altLang="zh-CN" dirty="0"/>
              <a:t>(3,2,2)</a:t>
            </a:r>
            <a:r>
              <a:rPr lang="zh-CN" altLang="en-US" dirty="0"/>
              <a:t> 三维张量，列优先数据布局</a:t>
            </a:r>
          </a:p>
          <a:p>
            <a:pPr marL="0" indent="0">
              <a:buNone/>
            </a:pPr>
            <a:endParaRPr lang="zh-CN" altLang="en-US" dirty="0"/>
          </a:p>
        </p:txBody>
      </p:sp>
      <p:pic>
        <p:nvPicPr>
          <p:cNvPr id="10" name="图片 9">
            <a:extLst>
              <a:ext uri="{FF2B5EF4-FFF2-40B4-BE49-F238E27FC236}">
                <a16:creationId xmlns:a16="http://schemas.microsoft.com/office/drawing/2014/main" id="{FBD78E1B-9787-3040-BDA0-F6E597EC0CFE}"/>
              </a:ext>
            </a:extLst>
          </p:cNvPr>
          <p:cNvPicPr>
            <a:picLocks noChangeAspect="1"/>
          </p:cNvPicPr>
          <p:nvPr/>
        </p:nvPicPr>
        <p:blipFill>
          <a:blip r:embed="rId2"/>
          <a:stretch>
            <a:fillRect/>
          </a:stretch>
        </p:blipFill>
        <p:spPr>
          <a:xfrm>
            <a:off x="1081881" y="2832596"/>
            <a:ext cx="10033000" cy="1460500"/>
          </a:xfrm>
          <a:prstGeom prst="rect">
            <a:avLst/>
          </a:prstGeom>
        </p:spPr>
      </p:pic>
    </p:spTree>
    <p:extLst>
      <p:ext uri="{BB962C8B-B14F-4D97-AF65-F5344CB8AC3E}">
        <p14:creationId xmlns:p14="http://schemas.microsoft.com/office/powerpoint/2010/main" val="1366404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9DE9711-1F4B-2549-9F28-FF3E2949022A}"/>
              </a:ext>
            </a:extLst>
          </p:cNvPr>
          <p:cNvSpPr>
            <a:spLocks noGrp="1"/>
          </p:cNvSpPr>
          <p:nvPr>
            <p:ph type="title"/>
          </p:nvPr>
        </p:nvSpPr>
        <p:spPr/>
        <p:txBody>
          <a:bodyPr/>
          <a:lstStyle/>
          <a:p>
            <a:r>
              <a:rPr lang="zh-CN" altLang="en-US" dirty="0"/>
              <a:t>行优先和列优先排布方式</a:t>
            </a:r>
          </a:p>
        </p:txBody>
      </p:sp>
      <p:sp>
        <p:nvSpPr>
          <p:cNvPr id="6" name="内容占位符 5">
            <a:extLst>
              <a:ext uri="{FF2B5EF4-FFF2-40B4-BE49-F238E27FC236}">
                <a16:creationId xmlns:a16="http://schemas.microsoft.com/office/drawing/2014/main" id="{838F8EFE-4AF0-9A47-B99E-84178A9A4F26}"/>
              </a:ext>
            </a:extLst>
          </p:cNvPr>
          <p:cNvSpPr>
            <a:spLocks noGrp="1"/>
          </p:cNvSpPr>
          <p:nvPr>
            <p:ph sz="half" idx="1"/>
          </p:nvPr>
        </p:nvSpPr>
        <p:spPr/>
        <p:txBody>
          <a:bodyPr/>
          <a:lstStyle/>
          <a:p>
            <a:r>
              <a:rPr lang="zh-CN" altLang="en-US" dirty="0"/>
              <a:t>形状 </a:t>
            </a:r>
            <a:r>
              <a:rPr lang="en-US" altLang="zh-CN" dirty="0"/>
              <a:t>(2,2,2)</a:t>
            </a:r>
            <a:r>
              <a:rPr lang="zh-CN" altLang="en-US" dirty="0"/>
              <a:t> 三维张量，数据布局方式有：</a:t>
            </a:r>
          </a:p>
        </p:txBody>
      </p:sp>
      <p:pic>
        <p:nvPicPr>
          <p:cNvPr id="2" name="图片 1">
            <a:extLst>
              <a:ext uri="{FF2B5EF4-FFF2-40B4-BE49-F238E27FC236}">
                <a16:creationId xmlns:a16="http://schemas.microsoft.com/office/drawing/2014/main" id="{5A9D749A-BDF2-B24E-98F0-B7EAF5428536}"/>
              </a:ext>
            </a:extLst>
          </p:cNvPr>
          <p:cNvPicPr>
            <a:picLocks noChangeAspect="1"/>
          </p:cNvPicPr>
          <p:nvPr/>
        </p:nvPicPr>
        <p:blipFill>
          <a:blip r:embed="rId2"/>
          <a:stretch>
            <a:fillRect/>
          </a:stretch>
        </p:blipFill>
        <p:spPr>
          <a:xfrm>
            <a:off x="1990142" y="1907816"/>
            <a:ext cx="8216478" cy="4192485"/>
          </a:xfrm>
          <a:prstGeom prst="rect">
            <a:avLst/>
          </a:prstGeom>
        </p:spPr>
      </p:pic>
    </p:spTree>
    <p:extLst>
      <p:ext uri="{BB962C8B-B14F-4D97-AF65-F5344CB8AC3E}">
        <p14:creationId xmlns:p14="http://schemas.microsoft.com/office/powerpoint/2010/main" val="1601560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p:txBody>
          <a:bodyPr anchor="ctr"/>
          <a:lstStyle/>
          <a:p>
            <a:pPr marL="0" indent="0" algn="ctr">
              <a:buNone/>
            </a:pPr>
            <a:r>
              <a:rPr lang="en-US" altLang="zh-CN" sz="9600" dirty="0">
                <a:solidFill>
                  <a:srgbClr val="C00000"/>
                </a:solidFill>
                <a:latin typeface="Gill Sans MT" panose="020B0502020104020203" pitchFamily="34" charset="0"/>
              </a:rPr>
              <a:t>NCHW</a:t>
            </a:r>
            <a:r>
              <a:rPr lang="zh-CN" altLang="en-US" sz="9600" dirty="0">
                <a:solidFill>
                  <a:srgbClr val="C00000"/>
                </a:solidFill>
                <a:latin typeface="Gill Sans MT" panose="020B0502020104020203" pitchFamily="34" charset="0"/>
              </a:rPr>
              <a:t>与</a:t>
            </a:r>
            <a:r>
              <a:rPr lang="en-US" altLang="zh-CN" sz="9600" dirty="0">
                <a:solidFill>
                  <a:srgbClr val="C00000"/>
                </a:solidFill>
                <a:latin typeface="Gill Sans MT" panose="020B0502020104020203" pitchFamily="34" charset="0"/>
              </a:rPr>
              <a:t>NHWC</a:t>
            </a:r>
          </a:p>
        </p:txBody>
      </p:sp>
    </p:spTree>
    <p:extLst>
      <p:ext uri="{BB962C8B-B14F-4D97-AF65-F5344CB8AC3E}">
        <p14:creationId xmlns:p14="http://schemas.microsoft.com/office/powerpoint/2010/main" val="303224762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2554DBC-02BF-AF4C-B3B6-AE9CF93D9379}"/>
              </a:ext>
            </a:extLst>
          </p:cNvPr>
          <p:cNvSpPr>
            <a:spLocks noGrp="1"/>
          </p:cNvSpPr>
          <p:nvPr>
            <p:ph type="title"/>
          </p:nvPr>
        </p:nvSpPr>
        <p:spPr/>
        <p:txBody>
          <a:bodyPr/>
          <a:lstStyle/>
          <a:p>
            <a:r>
              <a:rPr lang="en-US" altLang="zh-CN" dirty="0"/>
              <a:t>Why</a:t>
            </a:r>
            <a:endParaRPr lang="zh-CN" altLang="en-US" dirty="0"/>
          </a:p>
        </p:txBody>
      </p:sp>
      <p:sp>
        <p:nvSpPr>
          <p:cNvPr id="6" name="内容占位符 5">
            <a:extLst>
              <a:ext uri="{FF2B5EF4-FFF2-40B4-BE49-F238E27FC236}">
                <a16:creationId xmlns:a16="http://schemas.microsoft.com/office/drawing/2014/main" id="{85783104-F400-4741-A68F-028DE05F648D}"/>
              </a:ext>
            </a:extLst>
          </p:cNvPr>
          <p:cNvSpPr>
            <a:spLocks noGrp="1"/>
          </p:cNvSpPr>
          <p:nvPr>
            <p:ph sz="half" idx="1"/>
          </p:nvPr>
        </p:nvSpPr>
        <p:spPr/>
        <p:txBody>
          <a:bodyPr/>
          <a:lstStyle/>
          <a:p>
            <a:pPr>
              <a:lnSpc>
                <a:spcPct val="150000"/>
              </a:lnSpc>
            </a:pPr>
            <a:r>
              <a:rPr lang="zh-CN" altLang="en-US" dirty="0"/>
              <a:t>尽管存储的数据实际上是一样的，但是不同的顺序会导致数据的访问特性不一致，因此即使进行同样的运算，相应的计算性能也会不一样。</a:t>
            </a:r>
            <a:endParaRPr lang="en-US" altLang="zh-CN" dirty="0"/>
          </a:p>
          <a:p>
            <a:pPr>
              <a:lnSpc>
                <a:spcPct val="150000"/>
              </a:lnSpc>
            </a:pPr>
            <a:endParaRPr lang="en-US" altLang="zh-CN" dirty="0"/>
          </a:p>
          <a:p>
            <a:pPr>
              <a:lnSpc>
                <a:spcPct val="150000"/>
              </a:lnSpc>
            </a:pPr>
            <a:r>
              <a:rPr lang="zh-CN" altLang="en-US" dirty="0"/>
              <a:t>在深度学习领域，多维数据通过多维数组存储，比如卷积神经网络的特征图（</a:t>
            </a:r>
            <a:r>
              <a:rPr lang="en-US" altLang="zh-CN" dirty="0"/>
              <a:t>Feature Map</a:t>
            </a:r>
            <a:r>
              <a:rPr lang="zh-CN" altLang="en-US" dirty="0"/>
              <a:t>）通常用四维数组保存，即</a:t>
            </a:r>
            <a:r>
              <a:rPr lang="en-US" altLang="zh-CN" dirty="0"/>
              <a:t>4D</a:t>
            </a:r>
            <a:r>
              <a:rPr lang="zh-CN" altLang="en-US" dirty="0"/>
              <a:t>，</a:t>
            </a:r>
            <a:r>
              <a:rPr lang="en-US" altLang="zh-CN" dirty="0"/>
              <a:t>4D</a:t>
            </a:r>
            <a:r>
              <a:rPr lang="zh-CN" altLang="en-US" dirty="0"/>
              <a:t>格式解释如下：</a:t>
            </a:r>
            <a:endParaRPr lang="en-US" altLang="zh-CN" dirty="0"/>
          </a:p>
          <a:p>
            <a:pPr marL="582006" lvl="1" indent="-342900">
              <a:lnSpc>
                <a:spcPct val="150000"/>
              </a:lnSpc>
              <a:buFont typeface="+mj-lt"/>
              <a:buAutoNum type="arabicPeriod"/>
            </a:pPr>
            <a:r>
              <a:rPr lang="en-US" altLang="zh-CN" dirty="0"/>
              <a:t>N</a:t>
            </a:r>
            <a:r>
              <a:rPr lang="zh-CN" altLang="en-US" dirty="0"/>
              <a:t>：</a:t>
            </a:r>
            <a:r>
              <a:rPr lang="en-US" altLang="zh-CN" dirty="0"/>
              <a:t>Batch</a:t>
            </a:r>
            <a:r>
              <a:rPr lang="zh-CN" altLang="en-US" dirty="0"/>
              <a:t>数量，例如图像的数目。</a:t>
            </a:r>
          </a:p>
          <a:p>
            <a:pPr marL="582006" lvl="1" indent="-342900">
              <a:lnSpc>
                <a:spcPct val="150000"/>
              </a:lnSpc>
              <a:buFont typeface="+mj-lt"/>
              <a:buAutoNum type="arabicPeriod"/>
            </a:pPr>
            <a:r>
              <a:rPr lang="en-US" altLang="zh-CN" dirty="0"/>
              <a:t>H</a:t>
            </a:r>
            <a:r>
              <a:rPr lang="zh-CN" altLang="en-US" dirty="0"/>
              <a:t>：</a:t>
            </a:r>
            <a:r>
              <a:rPr lang="en-US" altLang="zh-CN" dirty="0"/>
              <a:t>Height</a:t>
            </a:r>
            <a:r>
              <a:rPr lang="zh-CN" altLang="en-US" dirty="0"/>
              <a:t>，特征图高度，即垂直高度方向的像素个数。</a:t>
            </a:r>
          </a:p>
          <a:p>
            <a:pPr marL="582006" lvl="1" indent="-342900">
              <a:lnSpc>
                <a:spcPct val="150000"/>
              </a:lnSpc>
              <a:buFont typeface="+mj-lt"/>
              <a:buAutoNum type="arabicPeriod"/>
            </a:pPr>
            <a:r>
              <a:rPr lang="en-US" altLang="zh-CN" dirty="0"/>
              <a:t>W</a:t>
            </a:r>
            <a:r>
              <a:rPr lang="zh-CN" altLang="en-US" dirty="0"/>
              <a:t>：</a:t>
            </a:r>
            <a:r>
              <a:rPr lang="en-US" altLang="zh-CN" dirty="0"/>
              <a:t>Width</a:t>
            </a:r>
            <a:r>
              <a:rPr lang="zh-CN" altLang="en-US" dirty="0"/>
              <a:t>，特征图宽度，即水平宽度方向的像素个数。</a:t>
            </a:r>
          </a:p>
          <a:p>
            <a:pPr marL="582006" lvl="1" indent="-342900">
              <a:lnSpc>
                <a:spcPct val="150000"/>
              </a:lnSpc>
              <a:buFont typeface="+mj-lt"/>
              <a:buAutoNum type="arabicPeriod"/>
            </a:pPr>
            <a:r>
              <a:rPr lang="en-US" altLang="zh-CN" dirty="0"/>
              <a:t>C</a:t>
            </a:r>
            <a:r>
              <a:rPr lang="zh-CN" altLang="en-US" dirty="0"/>
              <a:t>：</a:t>
            </a:r>
            <a:r>
              <a:rPr lang="en-US" altLang="zh-CN" dirty="0"/>
              <a:t>Channels</a:t>
            </a:r>
            <a:r>
              <a:rPr lang="zh-CN" altLang="en-US" dirty="0"/>
              <a:t>，特征图通道，例如彩色</a:t>
            </a:r>
            <a:r>
              <a:rPr lang="en-US" altLang="zh-CN" dirty="0"/>
              <a:t>RGB</a:t>
            </a:r>
            <a:r>
              <a:rPr lang="zh-CN" altLang="en-US" dirty="0"/>
              <a:t>图像的</a:t>
            </a:r>
            <a:r>
              <a:rPr lang="en-US" altLang="zh-CN" dirty="0"/>
              <a:t>Channels</a:t>
            </a:r>
            <a:r>
              <a:rPr lang="zh-CN" altLang="en-US" dirty="0"/>
              <a:t>为</a:t>
            </a:r>
            <a:r>
              <a:rPr lang="en-US" altLang="zh-CN" dirty="0"/>
              <a:t>3</a:t>
            </a:r>
            <a:r>
              <a:rPr lang="zh-CN" altLang="en-US" dirty="0"/>
              <a:t>。</a:t>
            </a:r>
          </a:p>
        </p:txBody>
      </p:sp>
    </p:spTree>
    <p:extLst>
      <p:ext uri="{BB962C8B-B14F-4D97-AF65-F5344CB8AC3E}">
        <p14:creationId xmlns:p14="http://schemas.microsoft.com/office/powerpoint/2010/main" val="706499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59F2BB95-9AE4-C540-8C04-8383FA992E58}"/>
              </a:ext>
            </a:extLst>
          </p:cNvPr>
          <p:cNvSpPr>
            <a:spLocks noGrp="1"/>
          </p:cNvSpPr>
          <p:nvPr>
            <p:ph type="title"/>
          </p:nvPr>
        </p:nvSpPr>
        <p:spPr/>
        <p:txBody>
          <a:bodyPr/>
          <a:lstStyle/>
          <a:p>
            <a:r>
              <a:rPr lang="en-US" altLang="zh-CN" dirty="0"/>
              <a:t>NCHW</a:t>
            </a:r>
            <a:endParaRPr lang="zh-CN" altLang="en-US" dirty="0"/>
          </a:p>
        </p:txBody>
      </p:sp>
      <p:sp>
        <p:nvSpPr>
          <p:cNvPr id="9" name="内容占位符 8">
            <a:extLst>
              <a:ext uri="{FF2B5EF4-FFF2-40B4-BE49-F238E27FC236}">
                <a16:creationId xmlns:a16="http://schemas.microsoft.com/office/drawing/2014/main" id="{A9784A5D-F19B-B745-808D-07487DD05588}"/>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NCHW</a:t>
            </a:r>
            <a:r>
              <a:rPr lang="zh-CN" altLang="en-US" dirty="0">
                <a:latin typeface="Gill Sans MT" panose="020B0502020104020203" pitchFamily="34" charset="0"/>
              </a:rPr>
              <a:t> 同一个通道的数据值连续排布，更适合需要对每个通道单独运算的操作，如 </a:t>
            </a:r>
            <a:r>
              <a:rPr lang="en-US" altLang="zh-CN" dirty="0">
                <a:latin typeface="Gill Sans MT" panose="020B0502020104020203" pitchFamily="34" charset="0"/>
              </a:rPr>
              <a:t>MaxPooling</a:t>
            </a:r>
          </a:p>
          <a:p>
            <a:pPr>
              <a:lnSpc>
                <a:spcPct val="150000"/>
              </a:lnSpc>
            </a:pPr>
            <a:r>
              <a:rPr lang="en-US" altLang="zh-CN" dirty="0">
                <a:latin typeface="Gill Sans MT" panose="020B0502020104020203" pitchFamily="34" charset="0"/>
              </a:rPr>
              <a:t>NCHW</a:t>
            </a:r>
            <a:r>
              <a:rPr lang="zh-CN" altLang="en-US" dirty="0">
                <a:latin typeface="Gill Sans MT" panose="020B0502020104020203" pitchFamily="34" charset="0"/>
              </a:rPr>
              <a:t> 计算时需要的存储更多，适合</a:t>
            </a:r>
            <a:r>
              <a:rPr lang="en-US" altLang="zh-CN" dirty="0">
                <a:latin typeface="Gill Sans MT" panose="020B0502020104020203" pitchFamily="34" charset="0"/>
              </a:rPr>
              <a:t>GPU</a:t>
            </a:r>
            <a:r>
              <a:rPr lang="zh-CN" altLang="en-US" dirty="0">
                <a:latin typeface="Gill Sans MT" panose="020B0502020104020203" pitchFamily="34" charset="0"/>
              </a:rPr>
              <a:t>运算，利用 </a:t>
            </a:r>
            <a:r>
              <a:rPr lang="en-US" altLang="zh-CN" dirty="0">
                <a:latin typeface="Gill Sans MT" panose="020B0502020104020203" pitchFamily="34" charset="0"/>
              </a:rPr>
              <a:t>GPU</a:t>
            </a:r>
            <a:r>
              <a:rPr lang="zh-CN" altLang="en-US" dirty="0">
                <a:latin typeface="Gill Sans MT" panose="020B0502020104020203" pitchFamily="34" charset="0"/>
              </a:rPr>
              <a:t> 内存带宽较大并且并行性强的特点，其访存与计算的控制逻辑相对简单：</a:t>
            </a:r>
          </a:p>
        </p:txBody>
      </p:sp>
      <p:pic>
        <p:nvPicPr>
          <p:cNvPr id="12" name="图片 11">
            <a:extLst>
              <a:ext uri="{FF2B5EF4-FFF2-40B4-BE49-F238E27FC236}">
                <a16:creationId xmlns:a16="http://schemas.microsoft.com/office/drawing/2014/main" id="{90F1B73A-ABA7-0247-A740-9AEA93093EE5}"/>
              </a:ext>
            </a:extLst>
          </p:cNvPr>
          <p:cNvPicPr>
            <a:picLocks noChangeAspect="1"/>
          </p:cNvPicPr>
          <p:nvPr/>
        </p:nvPicPr>
        <p:blipFill>
          <a:blip r:embed="rId2"/>
          <a:stretch>
            <a:fillRect/>
          </a:stretch>
        </p:blipFill>
        <p:spPr>
          <a:xfrm>
            <a:off x="5037931" y="3444889"/>
            <a:ext cx="2120900" cy="1638300"/>
          </a:xfrm>
          <a:prstGeom prst="rect">
            <a:avLst/>
          </a:prstGeom>
        </p:spPr>
      </p:pic>
      <p:pic>
        <p:nvPicPr>
          <p:cNvPr id="13" name="图片 12">
            <a:extLst>
              <a:ext uri="{FF2B5EF4-FFF2-40B4-BE49-F238E27FC236}">
                <a16:creationId xmlns:a16="http://schemas.microsoft.com/office/drawing/2014/main" id="{6F6AD77D-540B-2F40-94F7-0123E085E656}"/>
              </a:ext>
            </a:extLst>
          </p:cNvPr>
          <p:cNvPicPr>
            <a:picLocks noChangeAspect="1"/>
          </p:cNvPicPr>
          <p:nvPr/>
        </p:nvPicPr>
        <p:blipFill>
          <a:blip r:embed="rId3"/>
          <a:stretch>
            <a:fillRect/>
          </a:stretch>
        </p:blipFill>
        <p:spPr>
          <a:xfrm>
            <a:off x="1507331" y="5487888"/>
            <a:ext cx="9182100" cy="533400"/>
          </a:xfrm>
          <a:prstGeom prst="rect">
            <a:avLst/>
          </a:prstGeom>
        </p:spPr>
      </p:pic>
    </p:spTree>
    <p:extLst>
      <p:ext uri="{BB962C8B-B14F-4D97-AF65-F5344CB8AC3E}">
        <p14:creationId xmlns:p14="http://schemas.microsoft.com/office/powerpoint/2010/main" val="304103490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1526F11-DDAE-964E-84DF-802A6DC31C3F}"/>
              </a:ext>
            </a:extLst>
          </p:cNvPr>
          <p:cNvSpPr>
            <a:spLocks noGrp="1"/>
          </p:cNvSpPr>
          <p:nvPr>
            <p:ph type="title"/>
          </p:nvPr>
        </p:nvSpPr>
        <p:spPr/>
        <p:txBody>
          <a:bodyPr/>
          <a:lstStyle/>
          <a:p>
            <a:r>
              <a:rPr lang="en-US" altLang="zh-CN" dirty="0"/>
              <a:t>NCHW</a:t>
            </a:r>
            <a:endParaRPr lang="zh-CN" altLang="en-US" dirty="0"/>
          </a:p>
        </p:txBody>
      </p:sp>
      <p:sp>
        <p:nvSpPr>
          <p:cNvPr id="6" name="内容占位符 5">
            <a:extLst>
              <a:ext uri="{FF2B5EF4-FFF2-40B4-BE49-F238E27FC236}">
                <a16:creationId xmlns:a16="http://schemas.microsoft.com/office/drawing/2014/main" id="{D1AA602E-BC8C-694D-86EE-DAFC2A718C30}"/>
              </a:ext>
            </a:extLst>
          </p:cNvPr>
          <p:cNvSpPr>
            <a:spLocks noGrp="1"/>
          </p:cNvSpPr>
          <p:nvPr>
            <p:ph sz="half" idx="1"/>
          </p:nvPr>
        </p:nvSpPr>
        <p:spPr/>
        <p:txBody>
          <a:bodyPr/>
          <a:lstStyle/>
          <a:p>
            <a:pPr>
              <a:lnSpc>
                <a:spcPct val="150000"/>
              </a:lnSpc>
            </a:pPr>
            <a:r>
              <a:rPr lang="en-US" altLang="zh-CN" dirty="0"/>
              <a:t>R </a:t>
            </a:r>
            <a:r>
              <a:rPr lang="zh-CN" altLang="en-US" dirty="0"/>
              <a:t>通道所有数据值乘以 </a:t>
            </a:r>
            <a:r>
              <a:rPr lang="en-US" altLang="zh-CN" dirty="0"/>
              <a:t>0.299</a:t>
            </a:r>
            <a:r>
              <a:rPr lang="zh-CN" altLang="en-US" dirty="0"/>
              <a:t>，</a:t>
            </a:r>
            <a:r>
              <a:rPr lang="en-US" altLang="zh-CN" dirty="0"/>
              <a:t>G </a:t>
            </a:r>
            <a:r>
              <a:rPr lang="zh-CN" altLang="en-US" dirty="0"/>
              <a:t>通道所有数据值乘以 </a:t>
            </a:r>
            <a:r>
              <a:rPr lang="en-US" altLang="zh-CN" dirty="0"/>
              <a:t>0.587</a:t>
            </a:r>
            <a:r>
              <a:rPr lang="zh-CN" altLang="en-US" dirty="0"/>
              <a:t>，</a:t>
            </a:r>
            <a:r>
              <a:rPr lang="en-US" altLang="zh-CN" dirty="0"/>
              <a:t>B </a:t>
            </a:r>
            <a:r>
              <a:rPr lang="zh-CN" altLang="en-US" dirty="0"/>
              <a:t>通道所有数据值乘以 </a:t>
            </a:r>
            <a:r>
              <a:rPr lang="en-US" altLang="zh-CN" dirty="0"/>
              <a:t>0.114</a:t>
            </a:r>
            <a:r>
              <a:rPr lang="zh-CN" altLang="en-US" dirty="0"/>
              <a:t>，最后将三个通道结果相加得到灰度值：</a:t>
            </a:r>
          </a:p>
        </p:txBody>
      </p:sp>
      <p:pic>
        <p:nvPicPr>
          <p:cNvPr id="8" name="图片 7">
            <a:extLst>
              <a:ext uri="{FF2B5EF4-FFF2-40B4-BE49-F238E27FC236}">
                <a16:creationId xmlns:a16="http://schemas.microsoft.com/office/drawing/2014/main" id="{89E21D35-A7C9-EC48-A37E-C4B0E43453D2}"/>
              </a:ext>
            </a:extLst>
          </p:cNvPr>
          <p:cNvPicPr>
            <a:picLocks noChangeAspect="1"/>
          </p:cNvPicPr>
          <p:nvPr/>
        </p:nvPicPr>
        <p:blipFill>
          <a:blip r:embed="rId2"/>
          <a:stretch>
            <a:fillRect/>
          </a:stretch>
        </p:blipFill>
        <p:spPr>
          <a:xfrm>
            <a:off x="1732404" y="2638362"/>
            <a:ext cx="8745934" cy="3559270"/>
          </a:xfrm>
          <a:prstGeom prst="rect">
            <a:avLst/>
          </a:prstGeom>
        </p:spPr>
      </p:pic>
    </p:spTree>
    <p:extLst>
      <p:ext uri="{BB962C8B-B14F-4D97-AF65-F5344CB8AC3E}">
        <p14:creationId xmlns:p14="http://schemas.microsoft.com/office/powerpoint/2010/main" val="1740786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CDA32F02-AE8B-E546-9B56-C138B7EB5A80}"/>
              </a:ext>
            </a:extLst>
          </p:cNvPr>
          <p:cNvSpPr>
            <a:spLocks noGrp="1"/>
          </p:cNvSpPr>
          <p:nvPr>
            <p:ph type="title"/>
          </p:nvPr>
        </p:nvSpPr>
        <p:spPr/>
        <p:txBody>
          <a:bodyPr/>
          <a:lstStyle/>
          <a:p>
            <a:r>
              <a:rPr lang="en-US" altLang="zh-CN" dirty="0"/>
              <a:t>NHWC</a:t>
            </a:r>
            <a:endParaRPr lang="zh-CN" altLang="en-US" dirty="0"/>
          </a:p>
        </p:txBody>
      </p:sp>
      <p:sp>
        <p:nvSpPr>
          <p:cNvPr id="9" name="内容占位符 8">
            <a:extLst>
              <a:ext uri="{FF2B5EF4-FFF2-40B4-BE49-F238E27FC236}">
                <a16:creationId xmlns:a16="http://schemas.microsoft.com/office/drawing/2014/main" id="{F069B9A8-2057-DC44-A422-CA975749F9D3}"/>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NHWC</a:t>
            </a:r>
            <a:r>
              <a:rPr lang="zh-CN" altLang="en-US" dirty="0">
                <a:latin typeface="Gill Sans MT" panose="020B0502020104020203" pitchFamily="34" charset="0"/>
              </a:rPr>
              <a:t> 其不同通道中的同一位置元素顺序存储，因此更适合那些需要对不同通道的同一数据做某种运算的操作，比如“</a:t>
            </a:r>
            <a:r>
              <a:rPr lang="en-US" altLang="zh-CN" dirty="0">
                <a:latin typeface="Gill Sans MT" panose="020B0502020104020203" pitchFamily="34" charset="0"/>
              </a:rPr>
              <a:t>Conv1x1”</a:t>
            </a:r>
            <a:endParaRPr lang="zh-CN" altLang="en-US" dirty="0">
              <a:latin typeface="Gill Sans MT" panose="020B0502020104020203" pitchFamily="34" charset="0"/>
            </a:endParaRPr>
          </a:p>
          <a:p>
            <a:pPr>
              <a:lnSpc>
                <a:spcPct val="150000"/>
              </a:lnSpc>
            </a:pPr>
            <a:r>
              <a:rPr lang="en-US" altLang="zh-CN" dirty="0">
                <a:latin typeface="Gill Sans MT" panose="020B0502020104020203" pitchFamily="34" charset="0"/>
              </a:rPr>
              <a:t>NHWC</a:t>
            </a:r>
            <a:r>
              <a:rPr lang="zh-CN" altLang="en-US" dirty="0">
                <a:latin typeface="Gill Sans MT" panose="020B0502020104020203" pitchFamily="34" charset="0"/>
              </a:rPr>
              <a:t> 更适合多核</a:t>
            </a:r>
            <a:r>
              <a:rPr lang="en-US" altLang="zh-CN" dirty="0">
                <a:latin typeface="Gill Sans MT" panose="020B0502020104020203" pitchFamily="34" charset="0"/>
              </a:rPr>
              <a:t>CPU</a:t>
            </a:r>
            <a:r>
              <a:rPr lang="zh-CN" altLang="en-US" dirty="0">
                <a:latin typeface="Gill Sans MT" panose="020B0502020104020203" pitchFamily="34" charset="0"/>
              </a:rPr>
              <a:t>运算，</a:t>
            </a:r>
            <a:r>
              <a:rPr lang="en-US" altLang="zh-CN" dirty="0">
                <a:latin typeface="Gill Sans MT" panose="020B0502020104020203" pitchFamily="34" charset="0"/>
              </a:rPr>
              <a:t>CPU</a:t>
            </a:r>
            <a:r>
              <a:rPr lang="zh-CN" altLang="en-US" dirty="0">
                <a:latin typeface="Gill Sans MT" panose="020B0502020104020203" pitchFamily="34" charset="0"/>
              </a:rPr>
              <a:t> 内存带宽相对较小，每个数据计算的时延较低，临时空间也很小，有时计算机采取异步的方式边读边算来减小访存时间，因此计算控制灵活且复杂</a:t>
            </a:r>
          </a:p>
        </p:txBody>
      </p:sp>
      <p:pic>
        <p:nvPicPr>
          <p:cNvPr id="13" name="图片 12">
            <a:extLst>
              <a:ext uri="{FF2B5EF4-FFF2-40B4-BE49-F238E27FC236}">
                <a16:creationId xmlns:a16="http://schemas.microsoft.com/office/drawing/2014/main" id="{87F3E2DD-D0D5-2746-84A8-740535B4181A}"/>
              </a:ext>
            </a:extLst>
          </p:cNvPr>
          <p:cNvPicPr>
            <a:picLocks noChangeAspect="1"/>
          </p:cNvPicPr>
          <p:nvPr/>
        </p:nvPicPr>
        <p:blipFill>
          <a:blip r:embed="rId2"/>
          <a:stretch>
            <a:fillRect/>
          </a:stretch>
        </p:blipFill>
        <p:spPr>
          <a:xfrm>
            <a:off x="5044921" y="3408851"/>
            <a:ext cx="2120900" cy="1765300"/>
          </a:xfrm>
          <a:prstGeom prst="rect">
            <a:avLst/>
          </a:prstGeom>
        </p:spPr>
      </p:pic>
      <p:pic>
        <p:nvPicPr>
          <p:cNvPr id="14" name="图片 13">
            <a:extLst>
              <a:ext uri="{FF2B5EF4-FFF2-40B4-BE49-F238E27FC236}">
                <a16:creationId xmlns:a16="http://schemas.microsoft.com/office/drawing/2014/main" id="{8E43BFC8-6F83-544F-97B7-8F4C8DC937C3}"/>
              </a:ext>
            </a:extLst>
          </p:cNvPr>
          <p:cNvPicPr>
            <a:picLocks noChangeAspect="1"/>
          </p:cNvPicPr>
          <p:nvPr/>
        </p:nvPicPr>
        <p:blipFill>
          <a:blip r:embed="rId3"/>
          <a:stretch>
            <a:fillRect/>
          </a:stretch>
        </p:blipFill>
        <p:spPr>
          <a:xfrm>
            <a:off x="1520671" y="5445224"/>
            <a:ext cx="9169400" cy="546100"/>
          </a:xfrm>
          <a:prstGeom prst="rect">
            <a:avLst/>
          </a:prstGeom>
        </p:spPr>
      </p:pic>
    </p:spTree>
    <p:extLst>
      <p:ext uri="{BB962C8B-B14F-4D97-AF65-F5344CB8AC3E}">
        <p14:creationId xmlns:p14="http://schemas.microsoft.com/office/powerpoint/2010/main" val="143228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of</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Frontend</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Optimizer</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5913784"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400" b="1" dirty="0">
                <a:solidFill>
                  <a:srgbClr val="374154"/>
                </a:solidFill>
                <a:latin typeface="Gill Sans MT" panose="020B0502020104020203" pitchFamily="34" charset="0"/>
              </a:rPr>
              <a:t>PyTroch 2.0</a:t>
            </a:r>
            <a:r>
              <a:rPr lang="zh-CN" altLang="en-US" sz="2400" b="1" dirty="0">
                <a:solidFill>
                  <a:srgbClr val="374154"/>
                </a:solidFill>
                <a:latin typeface="Gill Sans MT" panose="020B0502020104020203" pitchFamily="34" charset="0"/>
              </a:rPr>
              <a:t> 新特性</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新特性回顾</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安装与新特性使用</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对厂商的启发和思考</a:t>
            </a:r>
            <a:endParaRPr lang="en-US" altLang="zh-CN" sz="1800" dirty="0">
              <a:solidFill>
                <a:srgbClr val="374154"/>
              </a:solidFill>
              <a:latin typeface="Gill Sans MT" panose="020B0502020104020203" pitchFamily="34" charset="0"/>
            </a:endParaRPr>
          </a:p>
          <a:p>
            <a:pPr marL="457200" indent="-457200">
              <a:buFont typeface="+mj-lt"/>
              <a:buAutoNum type="arabicPeriod"/>
            </a:pPr>
            <a:r>
              <a:rPr lang="en-US" altLang="zh-CN" sz="2400" b="1" dirty="0">
                <a:solidFill>
                  <a:srgbClr val="374154"/>
                </a:solidFill>
                <a:latin typeface="Gill Sans MT" panose="020B0502020104020203" pitchFamily="34" charset="0"/>
              </a:rPr>
              <a:t>Graph</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Optimization</a:t>
            </a:r>
            <a:r>
              <a:rPr lang="zh-CN" altLang="en-US" sz="2400" b="1" dirty="0">
                <a:solidFill>
                  <a:srgbClr val="374154"/>
                </a:solidFill>
                <a:latin typeface="Gill Sans MT" panose="020B0502020104020203" pitchFamily="34" charset="0"/>
              </a:rPr>
              <a:t> 图层优化</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Operator Fusion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算子融合 </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Data Layout Transformation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数据布局转换</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Static Memory Reuse Analysis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静态内存分配</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并行切分</a:t>
            </a:r>
            <a:endParaRPr lang="en-US" altLang="zh-CN" sz="2000" dirty="0">
              <a:solidFill>
                <a:srgbClr val="374154"/>
              </a:solidFill>
              <a:latin typeface="Gill Sans MT" panose="020B0502020104020203" pitchFamily="34" charset="0"/>
            </a:endParaRPr>
          </a:p>
        </p:txBody>
      </p:sp>
      <p:sp>
        <p:nvSpPr>
          <p:cNvPr id="4" name="内容占位符 2">
            <a:extLst>
              <a:ext uri="{FF2B5EF4-FFF2-40B4-BE49-F238E27FC236}">
                <a16:creationId xmlns:a16="http://schemas.microsoft.com/office/drawing/2014/main" id="{EB5A57D2-9EA1-C546-9D78-078AE5B22F40}"/>
              </a:ext>
            </a:extLst>
          </p:cNvPr>
          <p:cNvSpPr>
            <a:spLocks noGrp="1"/>
          </p:cNvSpPr>
          <p:nvPr/>
        </p:nvSpPr>
        <p:spPr>
          <a:xfrm>
            <a:off x="6098381" y="1500098"/>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en-US" altLang="zh-CN" sz="2400" b="1" dirty="0">
                <a:solidFill>
                  <a:srgbClr val="374154"/>
                </a:solidFill>
                <a:latin typeface="Gill Sans MT" panose="020B0502020104020203" pitchFamily="34" charset="0"/>
              </a:rPr>
              <a:t>AOTAutograd</a:t>
            </a:r>
            <a:r>
              <a:rPr lang="zh-CN" altLang="en-US" sz="2400" b="1" dirty="0">
                <a:solidFill>
                  <a:srgbClr val="374154"/>
                </a:solidFill>
                <a:latin typeface="Gill Sans MT" panose="020B0502020104020203" pitchFamily="34" charset="0"/>
              </a:rPr>
              <a:t> 解读</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AOTAutograd</a:t>
            </a:r>
            <a:r>
              <a:rPr lang="zh-CN" altLang="en-US" sz="2000" dirty="0">
                <a:solidFill>
                  <a:srgbClr val="374154"/>
                </a:solidFill>
                <a:latin typeface="Gill Sans MT" panose="020B0502020104020203" pitchFamily="34" charset="0"/>
              </a:rPr>
              <a:t> 效果</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AOTAutograd</a:t>
            </a:r>
            <a:r>
              <a:rPr lang="zh-CN" altLang="en-US" sz="2000" dirty="0">
                <a:solidFill>
                  <a:srgbClr val="374154"/>
                </a:solidFill>
                <a:latin typeface="Gill Sans MT" panose="020B0502020104020203" pitchFamily="34" charset="0"/>
              </a:rPr>
              <a:t> 实现方案</a:t>
            </a:r>
            <a:endParaRPr lang="en-US" altLang="zh-CN" sz="1800" dirty="0">
              <a:solidFill>
                <a:srgbClr val="374154"/>
              </a:solidFill>
              <a:latin typeface="Gill Sans MT" panose="020B0502020104020203" pitchFamily="34" charset="0"/>
            </a:endParaRPr>
          </a:p>
          <a:p>
            <a:pPr marL="457200" indent="-457200">
              <a:buFont typeface="+mj-lt"/>
              <a:buAutoNum type="arabicPeriod" startAt="4"/>
            </a:pPr>
            <a:r>
              <a:rPr lang="en-US" altLang="zh-CN" sz="2400" b="1" dirty="0">
                <a:solidFill>
                  <a:srgbClr val="374154"/>
                </a:solidFill>
                <a:latin typeface="Gill Sans MT" panose="020B0502020104020203" pitchFamily="34" charset="0"/>
              </a:rPr>
              <a:t>TorchInductor</a:t>
            </a:r>
            <a:r>
              <a:rPr lang="zh-CN" altLang="en-US" sz="2400" b="1" dirty="0">
                <a:solidFill>
                  <a:srgbClr val="374154"/>
                </a:solidFill>
                <a:latin typeface="Gill Sans MT" panose="020B0502020104020203" pitchFamily="34" charset="0"/>
              </a:rPr>
              <a:t> 新特性</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Triton</a:t>
            </a:r>
            <a:r>
              <a:rPr lang="zh-CN" altLang="en-US" sz="2000" dirty="0">
                <a:solidFill>
                  <a:srgbClr val="374154"/>
                </a:solidFill>
                <a:latin typeface="Gill Sans MT" panose="020B0502020104020203" pitchFamily="34" charset="0"/>
              </a:rPr>
              <a:t> 使用解读</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Triton</a:t>
            </a:r>
            <a:r>
              <a:rPr lang="zh-CN" altLang="en-US" sz="2000" dirty="0">
                <a:solidFill>
                  <a:srgbClr val="374154"/>
                </a:solidFill>
                <a:latin typeface="Gill Sans MT" panose="020B0502020104020203" pitchFamily="34" charset="0"/>
              </a:rPr>
              <a:t> 深度剖析</a:t>
            </a:r>
            <a:endParaRPr lang="en-US" altLang="zh-CN" sz="18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2C7BEB6-ED8E-5C44-95E9-73ABF02B303E}"/>
              </a:ext>
            </a:extLst>
          </p:cNvPr>
          <p:cNvSpPr>
            <a:spLocks noGrp="1"/>
          </p:cNvSpPr>
          <p:nvPr>
            <p:ph type="title"/>
          </p:nvPr>
        </p:nvSpPr>
        <p:spPr/>
        <p:txBody>
          <a:bodyPr/>
          <a:lstStyle/>
          <a:p>
            <a:r>
              <a:rPr lang="en-US" altLang="zh-CN" dirty="0"/>
              <a:t>NHWC</a:t>
            </a:r>
            <a:endParaRPr lang="zh-CN" altLang="en-US" dirty="0"/>
          </a:p>
        </p:txBody>
      </p:sp>
      <p:sp>
        <p:nvSpPr>
          <p:cNvPr id="6" name="内容占位符 5">
            <a:extLst>
              <a:ext uri="{FF2B5EF4-FFF2-40B4-BE49-F238E27FC236}">
                <a16:creationId xmlns:a16="http://schemas.microsoft.com/office/drawing/2014/main" id="{81C481A2-9153-6D4B-8078-C3BDC8813528}"/>
              </a:ext>
            </a:extLst>
          </p:cNvPr>
          <p:cNvSpPr>
            <a:spLocks noGrp="1"/>
          </p:cNvSpPr>
          <p:nvPr>
            <p:ph sz="half" idx="1"/>
          </p:nvPr>
        </p:nvSpPr>
        <p:spPr/>
        <p:txBody>
          <a:bodyPr/>
          <a:lstStyle/>
          <a:p>
            <a:pPr>
              <a:lnSpc>
                <a:spcPct val="150000"/>
              </a:lnSpc>
            </a:pPr>
            <a:r>
              <a:rPr lang="zh-CN" altLang="en-US" dirty="0"/>
              <a:t>输入数据分成多个</a:t>
            </a:r>
            <a:r>
              <a:rPr lang="en-US" altLang="zh-CN" dirty="0"/>
              <a:t> (R, G, B) </a:t>
            </a:r>
            <a:r>
              <a:rPr lang="zh-CN" altLang="en-US" dirty="0"/>
              <a:t>像素组，每个像素组中 </a:t>
            </a:r>
            <a:r>
              <a:rPr lang="en-US" altLang="zh-CN" dirty="0"/>
              <a:t>R </a:t>
            </a:r>
            <a:r>
              <a:rPr lang="zh-CN" altLang="en-US" dirty="0"/>
              <a:t>通道像素值乘以 </a:t>
            </a:r>
            <a:r>
              <a:rPr lang="en-US" altLang="zh-CN" dirty="0"/>
              <a:t>0.299</a:t>
            </a:r>
            <a:r>
              <a:rPr lang="zh-CN" altLang="en-US" dirty="0"/>
              <a:t>，</a:t>
            </a:r>
            <a:r>
              <a:rPr lang="en-US" altLang="zh-CN" dirty="0"/>
              <a:t>G </a:t>
            </a:r>
            <a:r>
              <a:rPr lang="zh-CN" altLang="en-US" dirty="0"/>
              <a:t>通道像素值乘以 </a:t>
            </a:r>
            <a:r>
              <a:rPr lang="en-US" altLang="zh-CN" dirty="0"/>
              <a:t>0.587</a:t>
            </a:r>
            <a:r>
              <a:rPr lang="zh-CN" altLang="en-US" dirty="0"/>
              <a:t>，</a:t>
            </a:r>
            <a:r>
              <a:rPr lang="en-US" altLang="zh-CN" dirty="0"/>
              <a:t>B </a:t>
            </a:r>
            <a:r>
              <a:rPr lang="zh-CN" altLang="en-US" dirty="0"/>
              <a:t>通道像素值乘以 </a:t>
            </a:r>
            <a:r>
              <a:rPr lang="en-US" altLang="zh-CN" dirty="0"/>
              <a:t>0.114 </a:t>
            </a:r>
            <a:r>
              <a:rPr lang="zh-CN" altLang="en-US" dirty="0"/>
              <a:t>后相加得到一个灰度输出像素。将多组结果拼接起来得到所有灰度输出像素：</a:t>
            </a:r>
          </a:p>
        </p:txBody>
      </p:sp>
      <p:pic>
        <p:nvPicPr>
          <p:cNvPr id="8" name="图片 7">
            <a:extLst>
              <a:ext uri="{FF2B5EF4-FFF2-40B4-BE49-F238E27FC236}">
                <a16:creationId xmlns:a16="http://schemas.microsoft.com/office/drawing/2014/main" id="{3DF4FE7D-0A81-3B4D-8E7D-1F9B02691ADA}"/>
              </a:ext>
            </a:extLst>
          </p:cNvPr>
          <p:cNvPicPr>
            <a:picLocks noChangeAspect="1"/>
          </p:cNvPicPr>
          <p:nvPr/>
        </p:nvPicPr>
        <p:blipFill>
          <a:blip r:embed="rId2"/>
          <a:stretch>
            <a:fillRect/>
          </a:stretch>
        </p:blipFill>
        <p:spPr>
          <a:xfrm>
            <a:off x="2569989" y="2854568"/>
            <a:ext cx="7314158" cy="3345566"/>
          </a:xfrm>
          <a:prstGeom prst="rect">
            <a:avLst/>
          </a:prstGeom>
        </p:spPr>
      </p:pic>
    </p:spTree>
    <p:extLst>
      <p:ext uri="{BB962C8B-B14F-4D97-AF65-F5344CB8AC3E}">
        <p14:creationId xmlns:p14="http://schemas.microsoft.com/office/powerpoint/2010/main" val="2523440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F05FF3A-D785-E543-AC63-7F2FE12DDA15}"/>
              </a:ext>
            </a:extLst>
          </p:cNvPr>
          <p:cNvSpPr>
            <a:spLocks noGrp="1"/>
          </p:cNvSpPr>
          <p:nvPr>
            <p:ph type="title"/>
          </p:nvPr>
        </p:nvSpPr>
        <p:spPr/>
        <p:txBody>
          <a:bodyPr/>
          <a:lstStyle/>
          <a:p>
            <a:r>
              <a:rPr lang="zh-CN" altLang="en-US" dirty="0"/>
              <a:t>框架的默认选择</a:t>
            </a:r>
          </a:p>
        </p:txBody>
      </p:sp>
      <p:sp>
        <p:nvSpPr>
          <p:cNvPr id="6" name="内容占位符 5">
            <a:extLst>
              <a:ext uri="{FF2B5EF4-FFF2-40B4-BE49-F238E27FC236}">
                <a16:creationId xmlns:a16="http://schemas.microsoft.com/office/drawing/2014/main" id="{67954171-D969-504D-A0D7-17694929E95A}"/>
              </a:ext>
            </a:extLst>
          </p:cNvPr>
          <p:cNvSpPr>
            <a:spLocks noGrp="1"/>
          </p:cNvSpPr>
          <p:nvPr>
            <p:ph sz="half" idx="1"/>
          </p:nvPr>
        </p:nvSpPr>
        <p:spPr/>
        <p:txBody>
          <a:bodyPr/>
          <a:lstStyle/>
          <a:p>
            <a:pPr>
              <a:lnSpc>
                <a:spcPct val="150000"/>
              </a:lnSpc>
            </a:pPr>
            <a:r>
              <a:rPr lang="zh-CN" altLang="en-US" dirty="0"/>
              <a:t>由于数据只能线性存储，因此这四个维度有对应的顺序。不同深度学习框架会按照不同的顺序存储特征图数据：</a:t>
            </a:r>
            <a:endParaRPr lang="en-US" altLang="zh-CN" dirty="0"/>
          </a:p>
          <a:p>
            <a:pPr lvl="1">
              <a:lnSpc>
                <a:spcPct val="150000"/>
              </a:lnSpc>
            </a:pPr>
            <a:r>
              <a:rPr lang="zh-CN" altLang="en-US" dirty="0"/>
              <a:t>以 </a:t>
            </a:r>
            <a:r>
              <a:rPr lang="en-US" altLang="zh-CN" dirty="0"/>
              <a:t>NPU/GPU</a:t>
            </a:r>
            <a:r>
              <a:rPr lang="zh-CN" altLang="en-US" dirty="0"/>
              <a:t> 为基础的 </a:t>
            </a:r>
            <a:r>
              <a:rPr lang="en-US" altLang="zh-CN" dirty="0"/>
              <a:t>PyTorch</a:t>
            </a:r>
            <a:r>
              <a:rPr lang="zh-CN" altLang="en-US" dirty="0"/>
              <a:t> 和 </a:t>
            </a:r>
            <a:r>
              <a:rPr lang="en-US" altLang="zh-CN" dirty="0"/>
              <a:t>MindSpore</a:t>
            </a:r>
            <a:r>
              <a:rPr lang="zh-CN" altLang="en-US" dirty="0"/>
              <a:t> 框架默认使用 </a:t>
            </a:r>
            <a:r>
              <a:rPr lang="en-US" altLang="zh-CN" dirty="0"/>
              <a:t>NCHW </a:t>
            </a:r>
            <a:r>
              <a:rPr lang="zh-CN" altLang="en-US" dirty="0"/>
              <a:t>格式，排列顺序为</a:t>
            </a:r>
            <a:r>
              <a:rPr lang="en-US" altLang="zh-CN" dirty="0"/>
              <a:t>[Batch, Channels, Height, Width]</a:t>
            </a:r>
          </a:p>
          <a:p>
            <a:pPr lvl="1">
              <a:lnSpc>
                <a:spcPct val="150000"/>
              </a:lnSpc>
            </a:pPr>
            <a:r>
              <a:rPr lang="en-US" altLang="zh-CN" dirty="0"/>
              <a:t>Tensorflow</a:t>
            </a:r>
            <a:r>
              <a:rPr lang="zh-CN" altLang="en-US" dirty="0"/>
              <a:t> 采用了 </a:t>
            </a:r>
            <a:r>
              <a:rPr lang="en-US" altLang="zh-CN" dirty="0"/>
              <a:t>NHWC</a:t>
            </a:r>
            <a:r>
              <a:rPr lang="zh-CN" altLang="en-US" dirty="0"/>
              <a:t>，排列顺序为</a:t>
            </a:r>
            <a:r>
              <a:rPr lang="en-US" altLang="zh-CN" dirty="0"/>
              <a:t>[Batch, Height, Width, Channels]</a:t>
            </a:r>
            <a:r>
              <a:rPr lang="zh-CN" altLang="en-US" dirty="0"/>
              <a:t>，何面向移动端部署 </a:t>
            </a:r>
            <a:r>
              <a:rPr lang="en-US" altLang="zh-CN" dirty="0"/>
              <a:t>TFLite</a:t>
            </a:r>
            <a:r>
              <a:rPr lang="zh-CN" altLang="en-US" dirty="0"/>
              <a:t> 只采用 </a:t>
            </a:r>
            <a:r>
              <a:rPr lang="en-US" altLang="zh-CN" dirty="0"/>
              <a:t>NHWC</a:t>
            </a:r>
            <a:r>
              <a:rPr lang="zh-CN" altLang="en-US" dirty="0"/>
              <a:t> 格式</a:t>
            </a:r>
          </a:p>
        </p:txBody>
      </p:sp>
      <p:pic>
        <p:nvPicPr>
          <p:cNvPr id="9" name="图片 8">
            <a:extLst>
              <a:ext uri="{FF2B5EF4-FFF2-40B4-BE49-F238E27FC236}">
                <a16:creationId xmlns:a16="http://schemas.microsoft.com/office/drawing/2014/main" id="{B477E0DF-0439-B642-86F3-4B1F2BFEA36F}"/>
              </a:ext>
            </a:extLst>
          </p:cNvPr>
          <p:cNvPicPr>
            <a:picLocks noChangeAspect="1"/>
          </p:cNvPicPr>
          <p:nvPr/>
        </p:nvPicPr>
        <p:blipFill>
          <a:blip r:embed="rId2"/>
          <a:stretch>
            <a:fillRect/>
          </a:stretch>
        </p:blipFill>
        <p:spPr>
          <a:xfrm>
            <a:off x="913805" y="4365104"/>
            <a:ext cx="10179744" cy="1553879"/>
          </a:xfrm>
          <a:prstGeom prst="rect">
            <a:avLst/>
          </a:prstGeom>
        </p:spPr>
      </p:pic>
    </p:spTree>
    <p:extLst>
      <p:ext uri="{BB962C8B-B14F-4D97-AF65-F5344CB8AC3E}">
        <p14:creationId xmlns:p14="http://schemas.microsoft.com/office/powerpoint/2010/main" val="1279995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F05FF3A-D785-E543-AC63-7F2FE12DDA15}"/>
              </a:ext>
            </a:extLst>
          </p:cNvPr>
          <p:cNvSpPr>
            <a:spLocks noGrp="1"/>
          </p:cNvSpPr>
          <p:nvPr>
            <p:ph type="title"/>
          </p:nvPr>
        </p:nvSpPr>
        <p:spPr/>
        <p:txBody>
          <a:bodyPr/>
          <a:lstStyle/>
          <a:p>
            <a:r>
              <a:rPr lang="zh-CN" altLang="en-US" dirty="0"/>
              <a:t>连续与非连续问题</a:t>
            </a:r>
          </a:p>
        </p:txBody>
      </p:sp>
      <p:sp>
        <p:nvSpPr>
          <p:cNvPr id="6" name="内容占位符 5">
            <a:extLst>
              <a:ext uri="{FF2B5EF4-FFF2-40B4-BE49-F238E27FC236}">
                <a16:creationId xmlns:a16="http://schemas.microsoft.com/office/drawing/2014/main" id="{67954171-D969-504D-A0D7-17694929E95A}"/>
              </a:ext>
            </a:extLst>
          </p:cNvPr>
          <p:cNvSpPr>
            <a:spLocks noGrp="1"/>
          </p:cNvSpPr>
          <p:nvPr>
            <p:ph sz="half" idx="1"/>
          </p:nvPr>
        </p:nvSpPr>
        <p:spPr/>
        <p:txBody>
          <a:bodyPr/>
          <a:lstStyle/>
          <a:p>
            <a:r>
              <a:rPr lang="zh-CN" altLang="en-US" dirty="0"/>
              <a:t>连续张量</a:t>
            </a:r>
          </a:p>
        </p:txBody>
      </p:sp>
      <p:sp>
        <p:nvSpPr>
          <p:cNvPr id="2" name="内容占位符 1">
            <a:extLst>
              <a:ext uri="{FF2B5EF4-FFF2-40B4-BE49-F238E27FC236}">
                <a16:creationId xmlns:a16="http://schemas.microsoft.com/office/drawing/2014/main" id="{214E26DB-D0E6-CE4B-986B-CC9F5A9D0D6C}"/>
              </a:ext>
            </a:extLst>
          </p:cNvPr>
          <p:cNvSpPr>
            <a:spLocks noGrp="1"/>
          </p:cNvSpPr>
          <p:nvPr>
            <p:ph sz="half" idx="10"/>
          </p:nvPr>
        </p:nvSpPr>
        <p:spPr/>
        <p:txBody>
          <a:bodyPr/>
          <a:lstStyle/>
          <a:p>
            <a:r>
              <a:rPr lang="zh-CN" altLang="en-US" dirty="0"/>
              <a:t>非连续张量</a:t>
            </a:r>
          </a:p>
        </p:txBody>
      </p:sp>
      <p:sp>
        <p:nvSpPr>
          <p:cNvPr id="9" name="矩形 8">
            <a:extLst>
              <a:ext uri="{FF2B5EF4-FFF2-40B4-BE49-F238E27FC236}">
                <a16:creationId xmlns:a16="http://schemas.microsoft.com/office/drawing/2014/main" id="{BB2754D5-0897-0C46-BD34-BDC1A224040A}"/>
              </a:ext>
            </a:extLst>
          </p:cNvPr>
          <p:cNvSpPr/>
          <p:nvPr/>
        </p:nvSpPr>
        <p:spPr>
          <a:xfrm>
            <a:off x="795963" y="5444370"/>
            <a:ext cx="10585176" cy="400110"/>
          </a:xfrm>
          <a:prstGeom prst="rect">
            <a:avLst/>
          </a:prstGeom>
        </p:spPr>
        <p:txBody>
          <a:bodyPr wrap="square">
            <a:spAutoFit/>
          </a:bodyPr>
          <a:lstStyle/>
          <a:p>
            <a:pPr algn="ctr"/>
            <a:r>
              <a:rPr lang="zh-CN" altLang="en-US" sz="2000" dirty="0">
                <a:solidFill>
                  <a:srgbClr val="374154"/>
                </a:solidFill>
                <a:latin typeface="+mj-ea"/>
                <a:ea typeface="+mj-ea"/>
              </a:rPr>
              <a:t>对不连续存储的张量执行连续变换，也就是重新开辟内存，按逻辑结构填入对应的物理结构</a:t>
            </a:r>
          </a:p>
        </p:txBody>
      </p:sp>
      <p:pic>
        <p:nvPicPr>
          <p:cNvPr id="10" name="图片 9">
            <a:extLst>
              <a:ext uri="{FF2B5EF4-FFF2-40B4-BE49-F238E27FC236}">
                <a16:creationId xmlns:a16="http://schemas.microsoft.com/office/drawing/2014/main" id="{8CC7D888-4523-7A49-920E-D0A0EC4AA70D}"/>
              </a:ext>
            </a:extLst>
          </p:cNvPr>
          <p:cNvPicPr>
            <a:picLocks noChangeAspect="1"/>
          </p:cNvPicPr>
          <p:nvPr/>
        </p:nvPicPr>
        <p:blipFill>
          <a:blip r:embed="rId2"/>
          <a:stretch>
            <a:fillRect/>
          </a:stretch>
        </p:blipFill>
        <p:spPr>
          <a:xfrm>
            <a:off x="2494409" y="2234091"/>
            <a:ext cx="1549400" cy="1041400"/>
          </a:xfrm>
          <a:prstGeom prst="rect">
            <a:avLst/>
          </a:prstGeom>
        </p:spPr>
      </p:pic>
      <p:pic>
        <p:nvPicPr>
          <p:cNvPr id="11" name="图片 10">
            <a:extLst>
              <a:ext uri="{FF2B5EF4-FFF2-40B4-BE49-F238E27FC236}">
                <a16:creationId xmlns:a16="http://schemas.microsoft.com/office/drawing/2014/main" id="{61E43625-3F45-2A41-BC22-03FA852050B7}"/>
              </a:ext>
            </a:extLst>
          </p:cNvPr>
          <p:cNvPicPr>
            <a:picLocks noChangeAspect="1"/>
          </p:cNvPicPr>
          <p:nvPr/>
        </p:nvPicPr>
        <p:blipFill>
          <a:blip r:embed="rId3"/>
          <a:stretch>
            <a:fillRect/>
          </a:stretch>
        </p:blipFill>
        <p:spPr>
          <a:xfrm>
            <a:off x="1715141" y="4175600"/>
            <a:ext cx="3073400" cy="533400"/>
          </a:xfrm>
          <a:prstGeom prst="rect">
            <a:avLst/>
          </a:prstGeom>
        </p:spPr>
      </p:pic>
      <p:pic>
        <p:nvPicPr>
          <p:cNvPr id="12" name="图片 11">
            <a:extLst>
              <a:ext uri="{FF2B5EF4-FFF2-40B4-BE49-F238E27FC236}">
                <a16:creationId xmlns:a16="http://schemas.microsoft.com/office/drawing/2014/main" id="{EDF364C6-1ADA-3B42-AD0E-54B611A69C44}"/>
              </a:ext>
            </a:extLst>
          </p:cNvPr>
          <p:cNvPicPr>
            <a:picLocks noChangeAspect="1"/>
          </p:cNvPicPr>
          <p:nvPr/>
        </p:nvPicPr>
        <p:blipFill>
          <a:blip r:embed="rId4"/>
          <a:stretch>
            <a:fillRect/>
          </a:stretch>
        </p:blipFill>
        <p:spPr>
          <a:xfrm>
            <a:off x="8546653" y="1936660"/>
            <a:ext cx="1041400" cy="1549400"/>
          </a:xfrm>
          <a:prstGeom prst="rect">
            <a:avLst/>
          </a:prstGeom>
        </p:spPr>
      </p:pic>
      <p:pic>
        <p:nvPicPr>
          <p:cNvPr id="13" name="图片 12">
            <a:extLst>
              <a:ext uri="{FF2B5EF4-FFF2-40B4-BE49-F238E27FC236}">
                <a16:creationId xmlns:a16="http://schemas.microsoft.com/office/drawing/2014/main" id="{33F779E7-5DFC-D740-9445-C6A467DFE71F}"/>
              </a:ext>
            </a:extLst>
          </p:cNvPr>
          <p:cNvPicPr>
            <a:picLocks noChangeAspect="1"/>
          </p:cNvPicPr>
          <p:nvPr/>
        </p:nvPicPr>
        <p:blipFill>
          <a:blip r:embed="rId5"/>
          <a:stretch>
            <a:fillRect/>
          </a:stretch>
        </p:blipFill>
        <p:spPr>
          <a:xfrm>
            <a:off x="7530653" y="4175600"/>
            <a:ext cx="3073400" cy="533400"/>
          </a:xfrm>
          <a:prstGeom prst="rect">
            <a:avLst/>
          </a:prstGeom>
        </p:spPr>
      </p:pic>
    </p:spTree>
    <p:extLst>
      <p:ext uri="{BB962C8B-B14F-4D97-AF65-F5344CB8AC3E}">
        <p14:creationId xmlns:p14="http://schemas.microsoft.com/office/powerpoint/2010/main" val="3220858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p:txBody>
          <a:bodyPr anchor="ctr"/>
          <a:lstStyle/>
          <a:p>
            <a:pPr marL="0" indent="0" algn="ctr">
              <a:buNone/>
            </a:pPr>
            <a:r>
              <a:rPr lang="zh-CN" altLang="en-US" sz="9600" dirty="0">
                <a:solidFill>
                  <a:srgbClr val="C00000"/>
                </a:solidFill>
                <a:latin typeface="Gill Sans MT" panose="020B0502020104020203" pitchFamily="34" charset="0"/>
              </a:rPr>
              <a:t>华为昇腾</a:t>
            </a:r>
            <a:endParaRPr lang="en-US" altLang="zh-CN" sz="9600" dirty="0">
              <a:solidFill>
                <a:srgbClr val="C00000"/>
              </a:solidFill>
              <a:latin typeface="Gill Sans MT" panose="020B0502020104020203" pitchFamily="34" charset="0"/>
            </a:endParaRPr>
          </a:p>
          <a:p>
            <a:pPr marL="0" indent="0" algn="ctr">
              <a:buNone/>
            </a:pPr>
            <a:r>
              <a:rPr lang="zh-CN" altLang="en-US" sz="9600" dirty="0">
                <a:solidFill>
                  <a:srgbClr val="C00000"/>
                </a:solidFill>
                <a:latin typeface="Gill Sans MT" panose="020B0502020104020203" pitchFamily="34" charset="0"/>
              </a:rPr>
              <a:t>数据排布</a:t>
            </a:r>
            <a:endParaRPr lang="en-US" altLang="zh-CN" sz="9600" dirty="0">
              <a:solidFill>
                <a:srgbClr val="C00000"/>
              </a:solidFill>
              <a:latin typeface="Gill Sans MT" panose="020B0502020104020203" pitchFamily="34" charset="0"/>
            </a:endParaRPr>
          </a:p>
        </p:txBody>
      </p:sp>
    </p:spTree>
    <p:extLst>
      <p:ext uri="{BB962C8B-B14F-4D97-AF65-F5344CB8AC3E}">
        <p14:creationId xmlns:p14="http://schemas.microsoft.com/office/powerpoint/2010/main" val="292477260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7693464-609B-894D-A4CC-1CB9B5469B46}"/>
              </a:ext>
            </a:extLst>
          </p:cNvPr>
          <p:cNvSpPr>
            <a:spLocks noGrp="1"/>
          </p:cNvSpPr>
          <p:nvPr>
            <p:ph type="title"/>
          </p:nvPr>
        </p:nvSpPr>
        <p:spPr/>
        <p:txBody>
          <a:bodyPr/>
          <a:lstStyle/>
          <a:p>
            <a:r>
              <a:rPr lang="en-US" altLang="zh-CN" dirty="0"/>
              <a:t>NC1HWC0</a:t>
            </a:r>
            <a:r>
              <a:rPr lang="zh-CN" altLang="en-US" dirty="0"/>
              <a:t> </a:t>
            </a:r>
            <a:r>
              <a:rPr lang="en-US" altLang="zh-CN" dirty="0"/>
              <a:t>(5HD)</a:t>
            </a:r>
            <a:endParaRPr lang="zh-CN" altLang="en-US" dirty="0"/>
          </a:p>
        </p:txBody>
      </p:sp>
      <p:sp>
        <p:nvSpPr>
          <p:cNvPr id="8" name="内容占位符 7">
            <a:extLst>
              <a:ext uri="{FF2B5EF4-FFF2-40B4-BE49-F238E27FC236}">
                <a16:creationId xmlns:a16="http://schemas.microsoft.com/office/drawing/2014/main" id="{69C3E88A-FDB9-994C-A026-C383D7695931}"/>
              </a:ext>
            </a:extLst>
          </p:cNvPr>
          <p:cNvSpPr>
            <a:spLocks noGrp="1"/>
          </p:cNvSpPr>
          <p:nvPr>
            <p:ph sz="half" idx="1"/>
          </p:nvPr>
        </p:nvSpPr>
        <p:spPr>
          <a:xfrm>
            <a:off x="623635" y="1268760"/>
            <a:ext cx="10963473" cy="4608512"/>
          </a:xfrm>
        </p:spPr>
        <p:txBody>
          <a:bodyPr/>
          <a:lstStyle/>
          <a:p>
            <a:pPr>
              <a:lnSpc>
                <a:spcPct val="150000"/>
              </a:lnSpc>
            </a:pPr>
            <a:r>
              <a:rPr lang="zh-CN" altLang="en-US" dirty="0"/>
              <a:t>昇腾</a:t>
            </a:r>
            <a:r>
              <a:rPr lang="en-US" altLang="zh-CN" dirty="0"/>
              <a:t>AI</a:t>
            </a:r>
            <a:r>
              <a:rPr lang="zh-CN" altLang="en-US" dirty="0"/>
              <a:t>处理器中，为了提高通用矩阵乘法（</a:t>
            </a:r>
            <a:r>
              <a:rPr lang="en-US" altLang="zh-CN" dirty="0"/>
              <a:t>GEMM</a:t>
            </a:r>
            <a:r>
              <a:rPr lang="zh-CN" altLang="en-US" dirty="0"/>
              <a:t>）运算数据块的访问效率，所有张量数据统一采用</a:t>
            </a:r>
            <a:r>
              <a:rPr lang="en-US" altLang="zh-CN" dirty="0"/>
              <a:t>NC1HWC0</a:t>
            </a:r>
            <a:r>
              <a:rPr lang="zh-CN" altLang="en-US" dirty="0"/>
              <a:t>的五维数据格式：</a:t>
            </a:r>
          </a:p>
        </p:txBody>
      </p:sp>
      <p:pic>
        <p:nvPicPr>
          <p:cNvPr id="2" name="图片 1">
            <a:extLst>
              <a:ext uri="{FF2B5EF4-FFF2-40B4-BE49-F238E27FC236}">
                <a16:creationId xmlns:a16="http://schemas.microsoft.com/office/drawing/2014/main" id="{52D1EAEE-63D0-7A43-91B3-23ADBA6468E2}"/>
              </a:ext>
            </a:extLst>
          </p:cNvPr>
          <p:cNvPicPr>
            <a:picLocks noChangeAspect="1"/>
          </p:cNvPicPr>
          <p:nvPr/>
        </p:nvPicPr>
        <p:blipFill>
          <a:blip r:embed="rId2"/>
          <a:stretch>
            <a:fillRect/>
          </a:stretch>
        </p:blipFill>
        <p:spPr>
          <a:xfrm>
            <a:off x="1777901" y="2345499"/>
            <a:ext cx="8227098" cy="3816424"/>
          </a:xfrm>
          <a:prstGeom prst="rect">
            <a:avLst/>
          </a:prstGeom>
        </p:spPr>
      </p:pic>
    </p:spTree>
    <p:extLst>
      <p:ext uri="{BB962C8B-B14F-4D97-AF65-F5344CB8AC3E}">
        <p14:creationId xmlns:p14="http://schemas.microsoft.com/office/powerpoint/2010/main" val="3514938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7693464-609B-894D-A4CC-1CB9B5469B46}"/>
              </a:ext>
            </a:extLst>
          </p:cNvPr>
          <p:cNvSpPr>
            <a:spLocks noGrp="1"/>
          </p:cNvSpPr>
          <p:nvPr>
            <p:ph type="title"/>
          </p:nvPr>
        </p:nvSpPr>
        <p:spPr/>
        <p:txBody>
          <a:bodyPr/>
          <a:lstStyle/>
          <a:p>
            <a:r>
              <a:rPr lang="en-US" altLang="zh-CN" dirty="0"/>
              <a:t>NC1HWC0</a:t>
            </a:r>
            <a:r>
              <a:rPr lang="zh-CN" altLang="en-US" dirty="0"/>
              <a:t> </a:t>
            </a:r>
            <a:r>
              <a:rPr lang="en-US" altLang="zh-CN" dirty="0"/>
              <a:t>(5HD)</a:t>
            </a:r>
            <a:endParaRPr lang="zh-CN" altLang="en-US" dirty="0"/>
          </a:p>
        </p:txBody>
      </p:sp>
      <p:sp>
        <p:nvSpPr>
          <p:cNvPr id="8" name="内容占位符 7">
            <a:extLst>
              <a:ext uri="{FF2B5EF4-FFF2-40B4-BE49-F238E27FC236}">
                <a16:creationId xmlns:a16="http://schemas.microsoft.com/office/drawing/2014/main" id="{69C3E88A-FDB9-994C-A026-C383D7695931}"/>
              </a:ext>
            </a:extLst>
          </p:cNvPr>
          <p:cNvSpPr>
            <a:spLocks noGrp="1"/>
          </p:cNvSpPr>
          <p:nvPr>
            <p:ph sz="half" idx="1"/>
          </p:nvPr>
        </p:nvSpPr>
        <p:spPr>
          <a:xfrm>
            <a:off x="623635" y="1268760"/>
            <a:ext cx="10963473" cy="4608512"/>
          </a:xfrm>
        </p:spPr>
        <p:txBody>
          <a:bodyPr/>
          <a:lstStyle/>
          <a:p>
            <a:pPr>
              <a:lnSpc>
                <a:spcPct val="150000"/>
              </a:lnSpc>
            </a:pPr>
            <a:r>
              <a:rPr lang="en-US" altLang="zh-CN" dirty="0"/>
              <a:t>C0</a:t>
            </a:r>
            <a:r>
              <a:rPr lang="zh-CN" altLang="en-US" dirty="0"/>
              <a:t>与达芬奇微架构强相关，等于</a:t>
            </a:r>
            <a:r>
              <a:rPr lang="en-US" altLang="zh-CN" dirty="0"/>
              <a:t>AI Core</a:t>
            </a:r>
            <a:r>
              <a:rPr lang="zh-CN" altLang="en-US" dirty="0"/>
              <a:t>中矩阵计算单元的大小，对于</a:t>
            </a:r>
            <a:r>
              <a:rPr lang="en-US" altLang="zh-CN" dirty="0"/>
              <a:t>FP16</a:t>
            </a:r>
            <a:r>
              <a:rPr lang="zh-CN" altLang="en-US" dirty="0"/>
              <a:t>类型为</a:t>
            </a:r>
            <a:r>
              <a:rPr lang="en-US" altLang="zh-CN" dirty="0"/>
              <a:t>16</a:t>
            </a:r>
            <a:r>
              <a:rPr lang="zh-CN" altLang="en-US" dirty="0"/>
              <a:t>，对于</a:t>
            </a:r>
            <a:r>
              <a:rPr lang="en-US" altLang="zh-CN" dirty="0"/>
              <a:t>INT8</a:t>
            </a:r>
            <a:r>
              <a:rPr lang="zh-CN" altLang="en-US" dirty="0"/>
              <a:t>类型则为</a:t>
            </a:r>
            <a:r>
              <a:rPr lang="en-US" altLang="zh-CN" dirty="0"/>
              <a:t>32</a:t>
            </a:r>
            <a:r>
              <a:rPr lang="zh-CN" altLang="en-US" dirty="0"/>
              <a:t>，这部分数据需要连续存储。其中</a:t>
            </a:r>
            <a:r>
              <a:rPr lang="en-US" altLang="zh-CN" dirty="0"/>
              <a:t>C1=C/C0</a:t>
            </a:r>
            <a:r>
              <a:rPr lang="zh-CN" altLang="en-US" dirty="0"/>
              <a:t>，如果结果不整除，向上取整。</a:t>
            </a:r>
          </a:p>
        </p:txBody>
      </p:sp>
      <p:pic>
        <p:nvPicPr>
          <p:cNvPr id="2" name="图片 1">
            <a:extLst>
              <a:ext uri="{FF2B5EF4-FFF2-40B4-BE49-F238E27FC236}">
                <a16:creationId xmlns:a16="http://schemas.microsoft.com/office/drawing/2014/main" id="{52D1EAEE-63D0-7A43-91B3-23ADBA6468E2}"/>
              </a:ext>
            </a:extLst>
          </p:cNvPr>
          <p:cNvPicPr>
            <a:picLocks noChangeAspect="1"/>
          </p:cNvPicPr>
          <p:nvPr/>
        </p:nvPicPr>
        <p:blipFill>
          <a:blip r:embed="rId2"/>
          <a:stretch>
            <a:fillRect/>
          </a:stretch>
        </p:blipFill>
        <p:spPr>
          <a:xfrm>
            <a:off x="1777901" y="2345499"/>
            <a:ext cx="8227098" cy="3816424"/>
          </a:xfrm>
          <a:prstGeom prst="rect">
            <a:avLst/>
          </a:prstGeom>
        </p:spPr>
      </p:pic>
    </p:spTree>
    <p:extLst>
      <p:ext uri="{BB962C8B-B14F-4D97-AF65-F5344CB8AC3E}">
        <p14:creationId xmlns:p14="http://schemas.microsoft.com/office/powerpoint/2010/main" val="21440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7693464-609B-894D-A4CC-1CB9B5469B46}"/>
              </a:ext>
            </a:extLst>
          </p:cNvPr>
          <p:cNvSpPr>
            <a:spLocks noGrp="1"/>
          </p:cNvSpPr>
          <p:nvPr>
            <p:ph type="title"/>
          </p:nvPr>
        </p:nvSpPr>
        <p:spPr/>
        <p:txBody>
          <a:bodyPr/>
          <a:lstStyle/>
          <a:p>
            <a:r>
              <a:rPr lang="en-US" altLang="zh-CN" b="0" dirty="0"/>
              <a:t>NHWC -&gt; NC1HWC0</a:t>
            </a:r>
            <a:endParaRPr lang="zh-CN" altLang="en-US" dirty="0"/>
          </a:p>
        </p:txBody>
      </p:sp>
      <p:sp>
        <p:nvSpPr>
          <p:cNvPr id="8" name="内容占位符 7">
            <a:extLst>
              <a:ext uri="{FF2B5EF4-FFF2-40B4-BE49-F238E27FC236}">
                <a16:creationId xmlns:a16="http://schemas.microsoft.com/office/drawing/2014/main" id="{69C3E88A-FDB9-994C-A026-C383D7695931}"/>
              </a:ext>
            </a:extLst>
          </p:cNvPr>
          <p:cNvSpPr>
            <a:spLocks noGrp="1"/>
          </p:cNvSpPr>
          <p:nvPr>
            <p:ph sz="half" idx="1"/>
          </p:nvPr>
        </p:nvSpPr>
        <p:spPr>
          <a:xfrm>
            <a:off x="623635" y="1268760"/>
            <a:ext cx="10963473" cy="1080120"/>
          </a:xfrm>
        </p:spPr>
        <p:txBody>
          <a:bodyPr/>
          <a:lstStyle/>
          <a:p>
            <a:pPr marL="457200" indent="-457200">
              <a:lnSpc>
                <a:spcPct val="150000"/>
              </a:lnSpc>
              <a:buFont typeface="+mj-lt"/>
              <a:buAutoNum type="arabicPeriod"/>
            </a:pPr>
            <a:r>
              <a:rPr lang="zh-CN" altLang="en-US" dirty="0"/>
              <a:t>将</a:t>
            </a:r>
            <a:r>
              <a:rPr lang="en-US" altLang="zh-CN" dirty="0"/>
              <a:t>NHWC</a:t>
            </a:r>
            <a:r>
              <a:rPr lang="zh-CN" altLang="en-US" dirty="0"/>
              <a:t>数据在</a:t>
            </a:r>
            <a:r>
              <a:rPr lang="en-US" altLang="zh-CN" dirty="0"/>
              <a:t>C</a:t>
            </a:r>
            <a:r>
              <a:rPr lang="zh-CN" altLang="en-US" dirty="0"/>
              <a:t>维度进行分割，变成</a:t>
            </a:r>
            <a:r>
              <a:rPr lang="en-US" altLang="zh-CN" dirty="0"/>
              <a:t>C1</a:t>
            </a:r>
            <a:r>
              <a:rPr lang="zh-CN" altLang="en-US" dirty="0"/>
              <a:t>份</a:t>
            </a:r>
            <a:r>
              <a:rPr lang="en-US" altLang="zh-CN" dirty="0"/>
              <a:t>NHWC0</a:t>
            </a:r>
            <a:r>
              <a:rPr lang="zh-CN" altLang="en-US" dirty="0"/>
              <a:t>。</a:t>
            </a:r>
          </a:p>
          <a:p>
            <a:pPr marL="457200" indent="-457200">
              <a:lnSpc>
                <a:spcPct val="150000"/>
              </a:lnSpc>
              <a:buFont typeface="+mj-lt"/>
              <a:buAutoNum type="arabicPeriod"/>
            </a:pPr>
            <a:r>
              <a:rPr lang="zh-CN" altLang="en-US" dirty="0"/>
              <a:t>将</a:t>
            </a:r>
            <a:r>
              <a:rPr lang="en-US" altLang="zh-CN" dirty="0"/>
              <a:t>C1</a:t>
            </a:r>
            <a:r>
              <a:rPr lang="zh-CN" altLang="en-US" dirty="0"/>
              <a:t>份</a:t>
            </a:r>
            <a:r>
              <a:rPr lang="en-US" altLang="zh-CN" dirty="0"/>
              <a:t>NHWC0</a:t>
            </a:r>
            <a:r>
              <a:rPr lang="zh-CN" altLang="en-US" dirty="0"/>
              <a:t>在内存中连续排列，由此变成</a:t>
            </a:r>
            <a:r>
              <a:rPr lang="en-US" altLang="zh-CN" dirty="0"/>
              <a:t>NC1HWC0</a:t>
            </a:r>
            <a:r>
              <a:rPr lang="zh-CN" altLang="en-US" dirty="0"/>
              <a:t>。</a:t>
            </a:r>
          </a:p>
        </p:txBody>
      </p:sp>
      <p:pic>
        <p:nvPicPr>
          <p:cNvPr id="3" name="图片 2">
            <a:extLst>
              <a:ext uri="{FF2B5EF4-FFF2-40B4-BE49-F238E27FC236}">
                <a16:creationId xmlns:a16="http://schemas.microsoft.com/office/drawing/2014/main" id="{73569F2C-DA5F-8E4E-8847-A41A00E17456}"/>
              </a:ext>
            </a:extLst>
          </p:cNvPr>
          <p:cNvPicPr>
            <a:picLocks noChangeAspect="1"/>
          </p:cNvPicPr>
          <p:nvPr/>
        </p:nvPicPr>
        <p:blipFill>
          <a:blip r:embed="rId2"/>
          <a:stretch>
            <a:fillRect/>
          </a:stretch>
        </p:blipFill>
        <p:spPr>
          <a:xfrm>
            <a:off x="985813" y="2518229"/>
            <a:ext cx="9423400" cy="889000"/>
          </a:xfrm>
          <a:prstGeom prst="rect">
            <a:avLst/>
          </a:prstGeom>
        </p:spPr>
      </p:pic>
      <p:sp>
        <p:nvSpPr>
          <p:cNvPr id="6" name="标题 6">
            <a:extLst>
              <a:ext uri="{FF2B5EF4-FFF2-40B4-BE49-F238E27FC236}">
                <a16:creationId xmlns:a16="http://schemas.microsoft.com/office/drawing/2014/main" id="{83D2DB00-440A-7A45-9380-F7040D875073}"/>
              </a:ext>
            </a:extLst>
          </p:cNvPr>
          <p:cNvSpPr txBox="1">
            <a:spLocks/>
          </p:cNvSpPr>
          <p:nvPr/>
        </p:nvSpPr>
        <p:spPr>
          <a:xfrm>
            <a:off x="592698" y="4214526"/>
            <a:ext cx="10963473" cy="589190"/>
          </a:xfrm>
          <a:prstGeom prst="rect">
            <a:avLst/>
          </a:prstGeom>
        </p:spPr>
        <p:txBody>
          <a:bodyP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t>NCHW -&gt; NC1HWC0</a:t>
            </a:r>
            <a:endParaRPr lang="en-US" dirty="0"/>
          </a:p>
        </p:txBody>
      </p:sp>
      <p:pic>
        <p:nvPicPr>
          <p:cNvPr id="4" name="图片 3">
            <a:extLst>
              <a:ext uri="{FF2B5EF4-FFF2-40B4-BE49-F238E27FC236}">
                <a16:creationId xmlns:a16="http://schemas.microsoft.com/office/drawing/2014/main" id="{E4202F1E-6AD6-854D-B157-393AF9540E14}"/>
              </a:ext>
            </a:extLst>
          </p:cNvPr>
          <p:cNvPicPr>
            <a:picLocks noChangeAspect="1"/>
          </p:cNvPicPr>
          <p:nvPr/>
        </p:nvPicPr>
        <p:blipFill rotWithShape="1">
          <a:blip r:embed="rId3"/>
          <a:srcRect r="6958"/>
          <a:stretch/>
        </p:blipFill>
        <p:spPr>
          <a:xfrm>
            <a:off x="968014" y="5013176"/>
            <a:ext cx="9441199" cy="914400"/>
          </a:xfrm>
          <a:prstGeom prst="rect">
            <a:avLst/>
          </a:prstGeom>
        </p:spPr>
      </p:pic>
    </p:spTree>
    <p:extLst>
      <p:ext uri="{BB962C8B-B14F-4D97-AF65-F5344CB8AC3E}">
        <p14:creationId xmlns:p14="http://schemas.microsoft.com/office/powerpoint/2010/main" val="4021358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7693464-609B-894D-A4CC-1CB9B5469B46}"/>
              </a:ext>
            </a:extLst>
          </p:cNvPr>
          <p:cNvSpPr>
            <a:spLocks noGrp="1"/>
          </p:cNvSpPr>
          <p:nvPr>
            <p:ph type="title"/>
          </p:nvPr>
        </p:nvSpPr>
        <p:spPr/>
        <p:txBody>
          <a:bodyPr/>
          <a:lstStyle/>
          <a:p>
            <a:r>
              <a:rPr lang="en-US" altLang="zh-CN" dirty="0"/>
              <a:t>FRACTAL</a:t>
            </a:r>
            <a:r>
              <a:rPr lang="zh-CN" altLang="en-US" dirty="0"/>
              <a:t> </a:t>
            </a:r>
            <a:r>
              <a:rPr lang="en-US" altLang="zh-CN" dirty="0"/>
              <a:t>Z</a:t>
            </a:r>
            <a:r>
              <a:rPr lang="zh-CN" altLang="en-US" dirty="0"/>
              <a:t> </a:t>
            </a:r>
            <a:r>
              <a:rPr lang="en-US" altLang="zh-CN" dirty="0"/>
              <a:t>and</a:t>
            </a:r>
            <a:r>
              <a:rPr lang="zh-CN" altLang="en-US" dirty="0"/>
              <a:t> </a:t>
            </a:r>
            <a:r>
              <a:rPr lang="en-US" altLang="zh-CN" dirty="0"/>
              <a:t>FRACTAL</a:t>
            </a:r>
            <a:r>
              <a:rPr lang="zh-CN" altLang="en-US" dirty="0"/>
              <a:t> </a:t>
            </a:r>
            <a:r>
              <a:rPr lang="en-US" altLang="zh-CN" dirty="0"/>
              <a:t>NZ</a:t>
            </a:r>
          </a:p>
        </p:txBody>
      </p:sp>
      <p:sp>
        <p:nvSpPr>
          <p:cNvPr id="5" name="内容占位符 4">
            <a:extLst>
              <a:ext uri="{FF2B5EF4-FFF2-40B4-BE49-F238E27FC236}">
                <a16:creationId xmlns:a16="http://schemas.microsoft.com/office/drawing/2014/main" id="{7DAA91D5-1C96-E345-B6AD-66185B80BF3D}"/>
              </a:ext>
            </a:extLst>
          </p:cNvPr>
          <p:cNvSpPr>
            <a:spLocks noGrp="1"/>
          </p:cNvSpPr>
          <p:nvPr>
            <p:ph sz="half" idx="1"/>
          </p:nvPr>
        </p:nvSpPr>
        <p:spPr/>
        <p:txBody>
          <a:bodyPr/>
          <a:lstStyle/>
          <a:p>
            <a:pPr marL="0" indent="0">
              <a:lnSpc>
                <a:spcPct val="150000"/>
              </a:lnSpc>
              <a:buNone/>
            </a:pPr>
            <a:r>
              <a:rPr lang="zh-CN" altLang="en-US" dirty="0"/>
              <a:t>在</a:t>
            </a:r>
            <a:r>
              <a:rPr lang="en-US" altLang="zh-CN" dirty="0"/>
              <a:t>cube</a:t>
            </a:r>
            <a:r>
              <a:rPr lang="zh-CN" altLang="en-US" dirty="0"/>
              <a:t>单元计算时，输出矩阵的数据格式为</a:t>
            </a:r>
            <a:r>
              <a:rPr lang="en-US" altLang="zh-CN" dirty="0"/>
              <a:t>NW1H1H0W0</a:t>
            </a:r>
            <a:r>
              <a:rPr lang="zh-CN" altLang="en-US" dirty="0"/>
              <a:t>，不同硬件会采用不同的格式：</a:t>
            </a:r>
            <a:endParaRPr lang="en-US" altLang="zh-CN" dirty="0"/>
          </a:p>
          <a:p>
            <a:pPr>
              <a:lnSpc>
                <a:spcPct val="150000"/>
              </a:lnSpc>
            </a:pPr>
            <a:r>
              <a:rPr lang="zh-CN" altLang="en-US" dirty="0"/>
              <a:t>小</a:t>
            </a:r>
            <a:r>
              <a:rPr lang="en-US" altLang="zh-CN" dirty="0"/>
              <a:t>z</a:t>
            </a:r>
            <a:r>
              <a:rPr lang="zh-CN" altLang="en-US" dirty="0"/>
              <a:t>大</a:t>
            </a:r>
            <a:r>
              <a:rPr lang="en-US" altLang="zh-CN" dirty="0"/>
              <a:t>Z</a:t>
            </a:r>
            <a:r>
              <a:rPr lang="zh-CN" altLang="en-US" dirty="0"/>
              <a:t>：块内按照行排序，块间按照行排序，如</a:t>
            </a:r>
            <a:r>
              <a:rPr lang="en-US" altLang="zh-CN" dirty="0"/>
              <a:t>Feature</a:t>
            </a:r>
            <a:r>
              <a:rPr lang="zh-CN" altLang="en-US" dirty="0"/>
              <a:t> </a:t>
            </a:r>
            <a:r>
              <a:rPr lang="en-US" altLang="zh-CN" dirty="0"/>
              <a:t>Map</a:t>
            </a:r>
            <a:r>
              <a:rPr lang="zh-CN" altLang="en-US" dirty="0"/>
              <a:t>数据存储</a:t>
            </a:r>
            <a:endParaRPr lang="en-US" altLang="zh-CN" dirty="0"/>
          </a:p>
          <a:p>
            <a:pPr>
              <a:lnSpc>
                <a:spcPct val="150000"/>
              </a:lnSpc>
            </a:pPr>
            <a:r>
              <a:rPr lang="zh-CN" altLang="en-US" dirty="0"/>
              <a:t>小</a:t>
            </a:r>
            <a:r>
              <a:rPr lang="en-US" altLang="zh-CN" dirty="0"/>
              <a:t>n</a:t>
            </a:r>
            <a:r>
              <a:rPr lang="zh-CN" altLang="en-US" dirty="0"/>
              <a:t>大</a:t>
            </a:r>
            <a:r>
              <a:rPr lang="en-US" altLang="zh-CN" dirty="0"/>
              <a:t>Z</a:t>
            </a:r>
            <a:r>
              <a:rPr lang="zh-CN" altLang="en-US" dirty="0"/>
              <a:t>：块内按照列排序，块间按照行排序，如</a:t>
            </a:r>
            <a:r>
              <a:rPr lang="en-US" altLang="zh-CN" dirty="0"/>
              <a:t>Weight</a:t>
            </a:r>
            <a:r>
              <a:rPr lang="zh-CN" altLang="en-US" dirty="0"/>
              <a:t>数据存储</a:t>
            </a:r>
            <a:endParaRPr lang="en-US" altLang="zh-CN" dirty="0"/>
          </a:p>
          <a:p>
            <a:pPr>
              <a:lnSpc>
                <a:spcPct val="150000"/>
              </a:lnSpc>
            </a:pPr>
            <a:r>
              <a:rPr lang="zh-CN" altLang="en-US" dirty="0"/>
              <a:t>小</a:t>
            </a:r>
            <a:r>
              <a:rPr lang="en-US" altLang="zh-CN" dirty="0"/>
              <a:t>z</a:t>
            </a:r>
            <a:r>
              <a:rPr lang="zh-CN" altLang="en-US" dirty="0"/>
              <a:t>大</a:t>
            </a:r>
            <a:r>
              <a:rPr lang="en-US" altLang="zh-CN" dirty="0"/>
              <a:t>N</a:t>
            </a:r>
            <a:r>
              <a:rPr lang="zh-CN" altLang="en-US" dirty="0"/>
              <a:t>：块内按照行排序，块间按照列排序，如</a:t>
            </a:r>
            <a:r>
              <a:rPr lang="en-US" altLang="zh-CN" dirty="0"/>
              <a:t>Conv</a:t>
            </a:r>
            <a:r>
              <a:rPr lang="zh-CN" altLang="en-US" dirty="0"/>
              <a:t>结果输出</a:t>
            </a:r>
          </a:p>
        </p:txBody>
      </p:sp>
    </p:spTree>
    <p:extLst>
      <p:ext uri="{BB962C8B-B14F-4D97-AF65-F5344CB8AC3E}">
        <p14:creationId xmlns:p14="http://schemas.microsoft.com/office/powerpoint/2010/main" val="974696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p:txBody>
          <a:bodyPr anchor="ctr"/>
          <a:lstStyle/>
          <a:p>
            <a:pPr marL="0" indent="0" algn="ctr">
              <a:buNone/>
            </a:pPr>
            <a:r>
              <a:rPr lang="zh-CN" altLang="en-US" sz="9600" dirty="0">
                <a:solidFill>
                  <a:srgbClr val="C00000"/>
                </a:solidFill>
                <a:latin typeface="Gill Sans MT" panose="020B0502020104020203" pitchFamily="34" charset="0"/>
              </a:rPr>
              <a:t>编译布局</a:t>
            </a:r>
            <a:endParaRPr lang="en-US" altLang="zh-CN" sz="9600" dirty="0">
              <a:solidFill>
                <a:srgbClr val="C00000"/>
              </a:solidFill>
              <a:latin typeface="Gill Sans MT" panose="020B0502020104020203" pitchFamily="34" charset="0"/>
            </a:endParaRPr>
          </a:p>
          <a:p>
            <a:pPr marL="0" indent="0" algn="ctr">
              <a:buNone/>
            </a:pPr>
            <a:r>
              <a:rPr lang="zh-CN" altLang="en-US" sz="9600" dirty="0">
                <a:solidFill>
                  <a:srgbClr val="C00000"/>
                </a:solidFill>
                <a:latin typeface="Gill Sans MT" panose="020B0502020104020203" pitchFamily="34" charset="0"/>
              </a:rPr>
              <a:t>转换优化</a:t>
            </a:r>
            <a:endParaRPr lang="en-US" altLang="zh-CN" sz="9600" dirty="0">
              <a:solidFill>
                <a:srgbClr val="C00000"/>
              </a:solidFill>
              <a:latin typeface="Gill Sans MT" panose="020B0502020104020203" pitchFamily="34" charset="0"/>
            </a:endParaRPr>
          </a:p>
        </p:txBody>
      </p:sp>
    </p:spTree>
    <p:extLst>
      <p:ext uri="{BB962C8B-B14F-4D97-AF65-F5344CB8AC3E}">
        <p14:creationId xmlns:p14="http://schemas.microsoft.com/office/powerpoint/2010/main" val="39285987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0956D0-84BE-3043-85C7-BDCCA2CB7AFD}"/>
              </a:ext>
            </a:extLst>
          </p:cNvPr>
          <p:cNvSpPr>
            <a:spLocks noGrp="1"/>
          </p:cNvSpPr>
          <p:nvPr>
            <p:ph type="title"/>
          </p:nvPr>
        </p:nvSpPr>
        <p:spPr/>
        <p:txBody>
          <a:bodyPr/>
          <a:lstStyle/>
          <a:p>
            <a:r>
              <a:rPr lang="en-US" altLang="zh-CN" dirty="0"/>
              <a:t>Where</a:t>
            </a:r>
            <a:r>
              <a:rPr lang="zh-CN" altLang="en-US" dirty="0"/>
              <a:t> </a:t>
            </a:r>
            <a:r>
              <a:rPr lang="en-US" altLang="zh-CN" dirty="0"/>
              <a:t>are</a:t>
            </a:r>
            <a:r>
              <a:rPr lang="zh-CN" altLang="en-US" dirty="0"/>
              <a:t> </a:t>
            </a:r>
            <a:r>
              <a:rPr lang="en-US" altLang="zh-CN" dirty="0"/>
              <a:t>we</a:t>
            </a:r>
            <a:r>
              <a:rPr lang="zh-CN" altLang="en-US" dirty="0"/>
              <a:t>？</a:t>
            </a:r>
          </a:p>
        </p:txBody>
      </p:sp>
      <p:pic>
        <p:nvPicPr>
          <p:cNvPr id="6" name="图片 5">
            <a:extLst>
              <a:ext uri="{FF2B5EF4-FFF2-40B4-BE49-F238E27FC236}">
                <a16:creationId xmlns:a16="http://schemas.microsoft.com/office/drawing/2014/main" id="{D052E259-4C87-B146-8C88-A61D04F1C351}"/>
              </a:ext>
            </a:extLst>
          </p:cNvPr>
          <p:cNvPicPr>
            <a:picLocks noChangeAspect="1"/>
          </p:cNvPicPr>
          <p:nvPr/>
        </p:nvPicPr>
        <p:blipFill>
          <a:blip r:embed="rId2"/>
          <a:stretch>
            <a:fillRect/>
          </a:stretch>
        </p:blipFill>
        <p:spPr>
          <a:xfrm>
            <a:off x="1489869" y="1296507"/>
            <a:ext cx="8609406" cy="5152942"/>
          </a:xfrm>
          <a:prstGeom prst="rect">
            <a:avLst/>
          </a:prstGeom>
        </p:spPr>
      </p:pic>
      <p:sp>
        <p:nvSpPr>
          <p:cNvPr id="7" name="矩形 6">
            <a:extLst>
              <a:ext uri="{FF2B5EF4-FFF2-40B4-BE49-F238E27FC236}">
                <a16:creationId xmlns:a16="http://schemas.microsoft.com/office/drawing/2014/main" id="{7E261008-AF94-104F-AF37-7CB082BC5CF1}"/>
              </a:ext>
            </a:extLst>
          </p:cNvPr>
          <p:cNvSpPr/>
          <p:nvPr/>
        </p:nvSpPr>
        <p:spPr bwMode="auto">
          <a:xfrm>
            <a:off x="1489869" y="1988840"/>
            <a:ext cx="2592288" cy="1080120"/>
          </a:xfrm>
          <a:prstGeom prst="rect">
            <a:avLst/>
          </a:prstGeom>
          <a:noFill/>
          <a:ln w="57150"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988732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1096347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sz="2400" b="1" dirty="0">
                <a:solidFill>
                  <a:srgbClr val="374154"/>
                </a:solidFill>
                <a:latin typeface="Gill Sans MT" panose="020B0502020104020203" pitchFamily="34" charset="0"/>
              </a:rPr>
              <a:t>Layout Transformation</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a:t>
            </a:r>
            <a:r>
              <a:rPr lang="zh-CN" altLang="en-US" sz="2400" b="1" dirty="0">
                <a:solidFill>
                  <a:srgbClr val="374154"/>
                </a:solidFill>
                <a:latin typeface="Gill Sans MT" panose="020B0502020104020203" pitchFamily="34" charset="0"/>
              </a:rPr>
              <a:t> 布局转换</a:t>
            </a:r>
            <a:endParaRPr lang="en-US" altLang="zh-CN" sz="2000" b="1"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数据内存排布</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张量数据布局</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NCHW</a:t>
            </a:r>
            <a:r>
              <a:rPr lang="zh-CN" altLang="en-US" sz="2000" dirty="0">
                <a:solidFill>
                  <a:srgbClr val="374154"/>
                </a:solidFill>
                <a:latin typeface="Gill Sans MT" panose="020B0502020104020203" pitchFamily="34" charset="0"/>
              </a:rPr>
              <a:t>与</a:t>
            </a:r>
            <a:r>
              <a:rPr lang="en-US" altLang="zh-CN" sz="2000" dirty="0">
                <a:solidFill>
                  <a:srgbClr val="374154"/>
                </a:solidFill>
                <a:latin typeface="Gill Sans MT" panose="020B0502020104020203" pitchFamily="34" charset="0"/>
              </a:rPr>
              <a:t>NHWC</a:t>
            </a:r>
          </a:p>
          <a:p>
            <a:pPr lvl="1"/>
            <a:r>
              <a:rPr lang="zh-CN" altLang="en-US" sz="2000" dirty="0">
                <a:solidFill>
                  <a:srgbClr val="374154"/>
                </a:solidFill>
                <a:latin typeface="Gill Sans MT" panose="020B0502020104020203" pitchFamily="34" charset="0"/>
              </a:rPr>
              <a:t>华为昇腾数据排布</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编译布局转换优化</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786104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C415952-8D26-5A41-8EB4-BD08B28DBDB4}"/>
              </a:ext>
            </a:extLst>
          </p:cNvPr>
          <p:cNvSpPr>
            <a:spLocks noGrp="1"/>
          </p:cNvSpPr>
          <p:nvPr>
            <p:ph type="title"/>
          </p:nvPr>
        </p:nvSpPr>
        <p:spPr/>
        <p:txBody>
          <a:bodyPr/>
          <a:lstStyle/>
          <a:p>
            <a:r>
              <a:rPr lang="en-US" altLang="zh-CN" dirty="0"/>
              <a:t>AI</a:t>
            </a:r>
            <a:r>
              <a:rPr lang="zh-CN" altLang="en-US" dirty="0"/>
              <a:t>编译器布局优化</a:t>
            </a:r>
          </a:p>
        </p:txBody>
      </p:sp>
      <p:sp>
        <p:nvSpPr>
          <p:cNvPr id="3" name="内容占位符 2">
            <a:extLst>
              <a:ext uri="{FF2B5EF4-FFF2-40B4-BE49-F238E27FC236}">
                <a16:creationId xmlns:a16="http://schemas.microsoft.com/office/drawing/2014/main" id="{50D558F1-93EA-4645-B31C-B7CD96991072}"/>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rPr>
              <a:t>目的：</a:t>
            </a:r>
            <a:r>
              <a:rPr lang="zh-CN" altLang="en-US" dirty="0">
                <a:latin typeface="Gill Sans MT" panose="020B0502020104020203" pitchFamily="34" charset="0"/>
              </a:rPr>
              <a:t>将内部数据布局转化为后端设备友好的形式</a:t>
            </a:r>
            <a:endParaRPr lang="en-US" altLang="zh-CN" dirty="0">
              <a:latin typeface="Gill Sans MT" panose="020B0502020104020203" pitchFamily="34" charset="0"/>
            </a:endParaRPr>
          </a:p>
          <a:p>
            <a:pPr>
              <a:lnSpc>
                <a:spcPct val="150000"/>
              </a:lnSpc>
            </a:pPr>
            <a:r>
              <a:rPr lang="zh-CN" altLang="en-US" b="1" dirty="0">
                <a:latin typeface="Gill Sans MT" panose="020B0502020104020203" pitchFamily="34" charset="0"/>
              </a:rPr>
              <a:t>方式：</a:t>
            </a:r>
            <a:r>
              <a:rPr lang="zh-CN" altLang="en-US" dirty="0">
                <a:latin typeface="Gill Sans MT" panose="020B0502020104020203" pitchFamily="34" charset="0"/>
              </a:rPr>
              <a:t>试图找到在计算图中存储张量的最佳数据布局，然后将布局转换节点插入到图中</a:t>
            </a:r>
            <a:endParaRPr lang="en-US" altLang="zh-CN" dirty="0">
              <a:latin typeface="Gill Sans MT" panose="020B0502020104020203" pitchFamily="34" charset="0"/>
            </a:endParaRPr>
          </a:p>
          <a:p>
            <a:pPr>
              <a:lnSpc>
                <a:spcPct val="150000"/>
              </a:lnSpc>
            </a:pPr>
            <a:r>
              <a:rPr lang="zh-CN" altLang="en-US" b="1" dirty="0">
                <a:latin typeface="Gill Sans MT" panose="020B0502020104020203" pitchFamily="34" charset="0"/>
              </a:rPr>
              <a:t>注意：</a:t>
            </a:r>
            <a:r>
              <a:rPr lang="zh-CN" altLang="en-US" dirty="0">
                <a:latin typeface="Gill Sans MT" panose="020B0502020104020203" pitchFamily="34" charset="0"/>
              </a:rPr>
              <a:t>张量数据布局对最终性能有很大的影响，而且转换操作也有很大的开销</a:t>
            </a: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NCHW</a:t>
            </a:r>
            <a:r>
              <a:rPr lang="zh-CN" altLang="en-US" dirty="0">
                <a:latin typeface="Gill Sans MT" panose="020B0502020104020203" pitchFamily="34" charset="0"/>
              </a:rPr>
              <a:t> 格式操作在 </a:t>
            </a:r>
            <a:r>
              <a:rPr lang="en-US" altLang="zh-CN" dirty="0">
                <a:latin typeface="Gill Sans MT" panose="020B0502020104020203" pitchFamily="34" charset="0"/>
              </a:rPr>
              <a:t>GPU</a:t>
            </a:r>
            <a:r>
              <a:rPr lang="zh-CN" altLang="en-US" dirty="0">
                <a:latin typeface="Gill Sans MT" panose="020B0502020104020203" pitchFamily="34" charset="0"/>
              </a:rPr>
              <a:t> 上通常运行得更快，所以在 </a:t>
            </a:r>
            <a:r>
              <a:rPr lang="en-US" altLang="zh-CN" dirty="0">
                <a:latin typeface="Gill Sans MT" panose="020B0502020104020203" pitchFamily="34" charset="0"/>
              </a:rPr>
              <a:t>GPU</a:t>
            </a:r>
            <a:r>
              <a:rPr lang="zh-CN" altLang="en-US" dirty="0">
                <a:latin typeface="Gill Sans MT" panose="020B0502020104020203" pitchFamily="34" charset="0"/>
              </a:rPr>
              <a:t> 上转换为 </a:t>
            </a:r>
            <a:r>
              <a:rPr lang="en-US" altLang="zh-CN" dirty="0">
                <a:latin typeface="Gill Sans MT" panose="020B0502020104020203" pitchFamily="34" charset="0"/>
              </a:rPr>
              <a:t>NCHW</a:t>
            </a:r>
            <a:r>
              <a:rPr lang="zh-CN" altLang="en-US" dirty="0">
                <a:latin typeface="Gill Sans MT" panose="020B0502020104020203" pitchFamily="34" charset="0"/>
              </a:rPr>
              <a:t> 格式是非常有效。一些 </a:t>
            </a:r>
            <a:r>
              <a:rPr lang="en-US" altLang="zh-CN" dirty="0">
                <a:latin typeface="Gill Sans MT" panose="020B0502020104020203" pitchFamily="34" charset="0"/>
              </a:rPr>
              <a:t>AI</a:t>
            </a:r>
            <a:r>
              <a:rPr lang="zh-CN" altLang="en-US" dirty="0">
                <a:latin typeface="Gill Sans MT" panose="020B0502020104020203" pitchFamily="34" charset="0"/>
              </a:rPr>
              <a:t> 编译器依赖于特定于硬件的库来实现更高的性能，而这些库可能需要特定的布局。此外，一些 </a:t>
            </a:r>
            <a:r>
              <a:rPr lang="en-US" altLang="zh-CN" dirty="0">
                <a:latin typeface="Gill Sans MT" panose="020B0502020104020203" pitchFamily="34" charset="0"/>
              </a:rPr>
              <a:t>AI</a:t>
            </a:r>
            <a:r>
              <a:rPr lang="zh-CN" altLang="en-US" dirty="0">
                <a:latin typeface="Gill Sans MT" panose="020B0502020104020203" pitchFamily="34" charset="0"/>
              </a:rPr>
              <a:t> 加速器更倾向于复杂的布局。边缘设备通常配备异构计算单元，不同的单元可能需要不同的数据布局以更好地利用数据，因此布局转换需要仔细考虑。</a:t>
            </a:r>
            <a:r>
              <a:rPr lang="en-US" altLang="zh-CN" dirty="0">
                <a:latin typeface="Gill Sans MT" panose="020B0502020104020203" pitchFamily="34" charset="0"/>
              </a:rPr>
              <a:t>AI</a:t>
            </a:r>
            <a:r>
              <a:rPr lang="zh-CN" altLang="en-US" dirty="0">
                <a:latin typeface="Gill Sans MT" panose="020B0502020104020203" pitchFamily="34" charset="0"/>
              </a:rPr>
              <a:t> 编译器需要提供一种跨各种硬件执行布局转换的方法。</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128144204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1BA3B3-61AC-FF4D-A0B6-7F76BD24EDC6}"/>
              </a:ext>
            </a:extLst>
          </p:cNvPr>
          <p:cNvSpPr>
            <a:spLocks noGrp="1"/>
          </p:cNvSpPr>
          <p:nvPr>
            <p:ph type="title"/>
          </p:nvPr>
        </p:nvSpPr>
        <p:spPr/>
        <p:txBody>
          <a:bodyPr/>
          <a:lstStyle/>
          <a:p>
            <a:r>
              <a:rPr kumimoji="1" lang="zh-CN" altLang="en-US" dirty="0"/>
              <a:t>数据转换节点</a:t>
            </a:r>
          </a:p>
        </p:txBody>
      </p:sp>
      <p:pic>
        <p:nvPicPr>
          <p:cNvPr id="6" name="图片 5">
            <a:extLst>
              <a:ext uri="{FF2B5EF4-FFF2-40B4-BE49-F238E27FC236}">
                <a16:creationId xmlns:a16="http://schemas.microsoft.com/office/drawing/2014/main" id="{31FA0764-2C9A-3E49-9F9E-6709C993BA1B}"/>
              </a:ext>
            </a:extLst>
          </p:cNvPr>
          <p:cNvPicPr>
            <a:picLocks noChangeAspect="1"/>
          </p:cNvPicPr>
          <p:nvPr/>
        </p:nvPicPr>
        <p:blipFill>
          <a:blip r:embed="rId2"/>
          <a:stretch>
            <a:fillRect/>
          </a:stretch>
        </p:blipFill>
        <p:spPr>
          <a:xfrm>
            <a:off x="1201837" y="1802620"/>
            <a:ext cx="4000500" cy="3911600"/>
          </a:xfrm>
          <a:prstGeom prst="rect">
            <a:avLst/>
          </a:prstGeom>
        </p:spPr>
      </p:pic>
      <p:pic>
        <p:nvPicPr>
          <p:cNvPr id="7" name="图片 6">
            <a:extLst>
              <a:ext uri="{FF2B5EF4-FFF2-40B4-BE49-F238E27FC236}">
                <a16:creationId xmlns:a16="http://schemas.microsoft.com/office/drawing/2014/main" id="{84695943-A276-904A-90EB-482C3365985E}"/>
              </a:ext>
            </a:extLst>
          </p:cNvPr>
          <p:cNvPicPr>
            <a:picLocks noChangeAspect="1"/>
          </p:cNvPicPr>
          <p:nvPr/>
        </p:nvPicPr>
        <p:blipFill>
          <a:blip r:embed="rId3"/>
          <a:stretch>
            <a:fillRect/>
          </a:stretch>
        </p:blipFill>
        <p:spPr>
          <a:xfrm>
            <a:off x="6791102" y="1802620"/>
            <a:ext cx="3987800" cy="3911600"/>
          </a:xfrm>
          <a:prstGeom prst="rect">
            <a:avLst/>
          </a:prstGeom>
        </p:spPr>
      </p:pic>
    </p:spTree>
    <p:extLst>
      <p:ext uri="{BB962C8B-B14F-4D97-AF65-F5344CB8AC3E}">
        <p14:creationId xmlns:p14="http://schemas.microsoft.com/office/powerpoint/2010/main" val="400367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5EA36B9-28C3-1449-8F06-92245CDEF511}"/>
              </a:ext>
            </a:extLst>
          </p:cNvPr>
          <p:cNvSpPr>
            <a:spLocks noGrp="1"/>
          </p:cNvSpPr>
          <p:nvPr>
            <p:ph type="title"/>
          </p:nvPr>
        </p:nvSpPr>
        <p:spPr/>
        <p:txBody>
          <a:bodyPr/>
          <a:lstStyle/>
          <a:p>
            <a:r>
              <a:rPr lang="zh-CN" altLang="en-US" dirty="0"/>
              <a:t>常见数据转换节点</a:t>
            </a:r>
          </a:p>
        </p:txBody>
      </p:sp>
      <p:pic>
        <p:nvPicPr>
          <p:cNvPr id="9" name="图片 8">
            <a:extLst>
              <a:ext uri="{FF2B5EF4-FFF2-40B4-BE49-F238E27FC236}">
                <a16:creationId xmlns:a16="http://schemas.microsoft.com/office/drawing/2014/main" id="{101DDF36-70D2-0342-BFCA-702C3BA28998}"/>
              </a:ext>
            </a:extLst>
          </p:cNvPr>
          <p:cNvPicPr>
            <a:picLocks noChangeAspect="1"/>
          </p:cNvPicPr>
          <p:nvPr/>
        </p:nvPicPr>
        <p:blipFill>
          <a:blip r:embed="rId2"/>
          <a:stretch>
            <a:fillRect/>
          </a:stretch>
        </p:blipFill>
        <p:spPr>
          <a:xfrm>
            <a:off x="769789" y="2204864"/>
            <a:ext cx="2799967" cy="3466625"/>
          </a:xfrm>
          <a:prstGeom prst="rect">
            <a:avLst/>
          </a:prstGeom>
        </p:spPr>
      </p:pic>
      <p:pic>
        <p:nvPicPr>
          <p:cNvPr id="10" name="图片 9">
            <a:extLst>
              <a:ext uri="{FF2B5EF4-FFF2-40B4-BE49-F238E27FC236}">
                <a16:creationId xmlns:a16="http://schemas.microsoft.com/office/drawing/2014/main" id="{F86FE942-3608-5946-91AF-9B794095283C}"/>
              </a:ext>
            </a:extLst>
          </p:cNvPr>
          <p:cNvPicPr>
            <a:picLocks noChangeAspect="1"/>
          </p:cNvPicPr>
          <p:nvPr/>
        </p:nvPicPr>
        <p:blipFill>
          <a:blip r:embed="rId3"/>
          <a:stretch>
            <a:fillRect/>
          </a:stretch>
        </p:blipFill>
        <p:spPr>
          <a:xfrm>
            <a:off x="4514205" y="1700808"/>
            <a:ext cx="2799967" cy="4252980"/>
          </a:xfrm>
          <a:prstGeom prst="rect">
            <a:avLst/>
          </a:prstGeom>
        </p:spPr>
      </p:pic>
      <p:pic>
        <p:nvPicPr>
          <p:cNvPr id="11" name="图片 10">
            <a:extLst>
              <a:ext uri="{FF2B5EF4-FFF2-40B4-BE49-F238E27FC236}">
                <a16:creationId xmlns:a16="http://schemas.microsoft.com/office/drawing/2014/main" id="{366601F3-7D54-EC4E-83CF-1F00567269EF}"/>
              </a:ext>
            </a:extLst>
          </p:cNvPr>
          <p:cNvPicPr>
            <a:picLocks noChangeAspect="1"/>
          </p:cNvPicPr>
          <p:nvPr/>
        </p:nvPicPr>
        <p:blipFill>
          <a:blip r:embed="rId4"/>
          <a:stretch>
            <a:fillRect/>
          </a:stretch>
        </p:blipFill>
        <p:spPr>
          <a:xfrm>
            <a:off x="8433211" y="836712"/>
            <a:ext cx="2881920" cy="5435104"/>
          </a:xfrm>
          <a:prstGeom prst="rect">
            <a:avLst/>
          </a:prstGeom>
        </p:spPr>
      </p:pic>
    </p:spTree>
    <p:extLst>
      <p:ext uri="{BB962C8B-B14F-4D97-AF65-F5344CB8AC3E}">
        <p14:creationId xmlns:p14="http://schemas.microsoft.com/office/powerpoint/2010/main" val="51835624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5EA36B9-28C3-1449-8F06-92245CDEF511}"/>
              </a:ext>
            </a:extLst>
          </p:cNvPr>
          <p:cNvSpPr>
            <a:spLocks noGrp="1"/>
          </p:cNvSpPr>
          <p:nvPr>
            <p:ph type="title"/>
          </p:nvPr>
        </p:nvSpPr>
        <p:spPr/>
        <p:txBody>
          <a:bodyPr/>
          <a:lstStyle/>
          <a:p>
            <a:r>
              <a:rPr lang="zh-CN" altLang="en-US" dirty="0"/>
              <a:t>训练场景</a:t>
            </a:r>
          </a:p>
        </p:txBody>
      </p:sp>
      <p:sp>
        <p:nvSpPr>
          <p:cNvPr id="2" name="内容占位符 1">
            <a:extLst>
              <a:ext uri="{FF2B5EF4-FFF2-40B4-BE49-F238E27FC236}">
                <a16:creationId xmlns:a16="http://schemas.microsoft.com/office/drawing/2014/main" id="{79592E67-D40D-CF4A-933B-E93E2D547442}"/>
              </a:ext>
            </a:extLst>
          </p:cNvPr>
          <p:cNvSpPr>
            <a:spLocks noGrp="1"/>
          </p:cNvSpPr>
          <p:nvPr>
            <p:ph sz="half" idx="1"/>
          </p:nvPr>
        </p:nvSpPr>
        <p:spPr/>
        <p:txBody>
          <a:bodyPr/>
          <a:lstStyle/>
          <a:p>
            <a:pPr>
              <a:lnSpc>
                <a:spcPct val="150000"/>
              </a:lnSpc>
            </a:pPr>
            <a:r>
              <a:rPr lang="zh-CN" altLang="en-US" dirty="0"/>
              <a:t>不改变原计算图</a:t>
            </a:r>
            <a:endParaRPr lang="en-US" altLang="zh-CN" dirty="0"/>
          </a:p>
          <a:p>
            <a:pPr>
              <a:lnSpc>
                <a:spcPct val="150000"/>
              </a:lnSpc>
            </a:pPr>
            <a:r>
              <a:rPr lang="zh-CN" altLang="en-US" dirty="0"/>
              <a:t>插入转换算子</a:t>
            </a:r>
            <a:endParaRPr lang="en-US" altLang="zh-CN" dirty="0"/>
          </a:p>
          <a:p>
            <a:pPr>
              <a:lnSpc>
                <a:spcPct val="150000"/>
              </a:lnSpc>
            </a:pPr>
            <a:r>
              <a:rPr lang="zh-CN" altLang="en-US" dirty="0"/>
              <a:t>取消转换算子</a:t>
            </a:r>
            <a:endParaRPr lang="en-US" altLang="zh-CN" dirty="0"/>
          </a:p>
          <a:p>
            <a:pPr>
              <a:lnSpc>
                <a:spcPct val="150000"/>
              </a:lnSpc>
            </a:pPr>
            <a:endParaRPr lang="zh-CN" altLang="en-US" dirty="0"/>
          </a:p>
        </p:txBody>
      </p:sp>
      <p:sp>
        <p:nvSpPr>
          <p:cNvPr id="3" name="内容占位符 2">
            <a:extLst>
              <a:ext uri="{FF2B5EF4-FFF2-40B4-BE49-F238E27FC236}">
                <a16:creationId xmlns:a16="http://schemas.microsoft.com/office/drawing/2014/main" id="{DBA0F962-BAF6-8645-8DBC-CD298F59BA8C}"/>
              </a:ext>
            </a:extLst>
          </p:cNvPr>
          <p:cNvSpPr>
            <a:spLocks noGrp="1"/>
          </p:cNvSpPr>
          <p:nvPr>
            <p:ph sz="half" idx="10"/>
          </p:nvPr>
        </p:nvSpPr>
        <p:spPr/>
        <p:txBody>
          <a:bodyPr/>
          <a:lstStyle/>
          <a:p>
            <a:endParaRPr lang="zh-CN" altLang="en-US"/>
          </a:p>
        </p:txBody>
      </p:sp>
      <p:pic>
        <p:nvPicPr>
          <p:cNvPr id="5" name="图片 4">
            <a:extLst>
              <a:ext uri="{FF2B5EF4-FFF2-40B4-BE49-F238E27FC236}">
                <a16:creationId xmlns:a16="http://schemas.microsoft.com/office/drawing/2014/main" id="{D7D1DEB9-1F4A-3145-B482-F191431DE158}"/>
              </a:ext>
            </a:extLst>
          </p:cNvPr>
          <p:cNvPicPr>
            <a:picLocks noChangeAspect="1"/>
          </p:cNvPicPr>
          <p:nvPr/>
        </p:nvPicPr>
        <p:blipFill>
          <a:blip r:embed="rId2"/>
          <a:stretch>
            <a:fillRect/>
          </a:stretch>
        </p:blipFill>
        <p:spPr>
          <a:xfrm>
            <a:off x="5610444" y="1299923"/>
            <a:ext cx="5976664" cy="4858126"/>
          </a:xfrm>
          <a:prstGeom prst="rect">
            <a:avLst/>
          </a:prstGeom>
        </p:spPr>
      </p:pic>
    </p:spTree>
    <p:extLst>
      <p:ext uri="{BB962C8B-B14F-4D97-AF65-F5344CB8AC3E}">
        <p14:creationId xmlns:p14="http://schemas.microsoft.com/office/powerpoint/2010/main" val="336572500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5EA36B9-28C3-1449-8F06-92245CDEF511}"/>
              </a:ext>
            </a:extLst>
          </p:cNvPr>
          <p:cNvSpPr>
            <a:spLocks noGrp="1"/>
          </p:cNvSpPr>
          <p:nvPr>
            <p:ph type="title"/>
          </p:nvPr>
        </p:nvSpPr>
        <p:spPr/>
        <p:txBody>
          <a:bodyPr/>
          <a:lstStyle/>
          <a:p>
            <a:r>
              <a:rPr lang="zh-CN" altLang="en-US" dirty="0"/>
              <a:t>推理场景</a:t>
            </a:r>
          </a:p>
        </p:txBody>
      </p:sp>
      <p:sp>
        <p:nvSpPr>
          <p:cNvPr id="2" name="内容占位符 1">
            <a:extLst>
              <a:ext uri="{FF2B5EF4-FFF2-40B4-BE49-F238E27FC236}">
                <a16:creationId xmlns:a16="http://schemas.microsoft.com/office/drawing/2014/main" id="{79592E67-D40D-CF4A-933B-E93E2D547442}"/>
              </a:ext>
            </a:extLst>
          </p:cNvPr>
          <p:cNvSpPr>
            <a:spLocks noGrp="1"/>
          </p:cNvSpPr>
          <p:nvPr>
            <p:ph sz="half" idx="1"/>
          </p:nvPr>
        </p:nvSpPr>
        <p:spPr/>
        <p:txBody>
          <a:bodyPr/>
          <a:lstStyle/>
          <a:p>
            <a:pPr>
              <a:lnSpc>
                <a:spcPct val="150000"/>
              </a:lnSpc>
            </a:pPr>
            <a:r>
              <a:rPr lang="zh-CN" altLang="en-US" dirty="0"/>
              <a:t>不改变原计算图</a:t>
            </a:r>
            <a:endParaRPr lang="en-US" altLang="zh-CN" dirty="0"/>
          </a:p>
          <a:p>
            <a:pPr>
              <a:lnSpc>
                <a:spcPct val="150000"/>
              </a:lnSpc>
            </a:pPr>
            <a:r>
              <a:rPr lang="zh-CN" altLang="en-US" dirty="0"/>
              <a:t>插入转换算子</a:t>
            </a:r>
            <a:endParaRPr lang="en-US" altLang="zh-CN" dirty="0"/>
          </a:p>
          <a:p>
            <a:pPr>
              <a:lnSpc>
                <a:spcPct val="150000"/>
              </a:lnSpc>
            </a:pPr>
            <a:r>
              <a:rPr lang="zh-CN" altLang="en-US" dirty="0"/>
              <a:t>取消转换算子</a:t>
            </a:r>
            <a:endParaRPr lang="en-US" altLang="zh-CN" dirty="0"/>
          </a:p>
          <a:p>
            <a:pPr>
              <a:lnSpc>
                <a:spcPct val="150000"/>
              </a:lnSpc>
            </a:pPr>
            <a:r>
              <a:rPr lang="zh-CN" altLang="en-US" b="1" dirty="0"/>
              <a:t>权重布局转换</a:t>
            </a:r>
            <a:endParaRPr lang="en-US" altLang="zh-CN" b="1" dirty="0"/>
          </a:p>
          <a:p>
            <a:pPr>
              <a:lnSpc>
                <a:spcPct val="150000"/>
              </a:lnSpc>
            </a:pPr>
            <a:r>
              <a:rPr lang="zh-CN" altLang="en-US" b="1" dirty="0"/>
              <a:t>算子替换</a:t>
            </a:r>
          </a:p>
        </p:txBody>
      </p:sp>
      <p:sp>
        <p:nvSpPr>
          <p:cNvPr id="3" name="内容占位符 2">
            <a:extLst>
              <a:ext uri="{FF2B5EF4-FFF2-40B4-BE49-F238E27FC236}">
                <a16:creationId xmlns:a16="http://schemas.microsoft.com/office/drawing/2014/main" id="{DBA0F962-BAF6-8645-8DBC-CD298F59BA8C}"/>
              </a:ext>
            </a:extLst>
          </p:cNvPr>
          <p:cNvSpPr>
            <a:spLocks noGrp="1"/>
          </p:cNvSpPr>
          <p:nvPr>
            <p:ph sz="half" idx="10"/>
          </p:nvPr>
        </p:nvSpPr>
        <p:spPr/>
        <p:txBody>
          <a:bodyPr/>
          <a:lstStyle/>
          <a:p>
            <a:endParaRPr lang="zh-CN" altLang="en-US"/>
          </a:p>
        </p:txBody>
      </p:sp>
      <p:pic>
        <p:nvPicPr>
          <p:cNvPr id="5" name="图片 4">
            <a:extLst>
              <a:ext uri="{FF2B5EF4-FFF2-40B4-BE49-F238E27FC236}">
                <a16:creationId xmlns:a16="http://schemas.microsoft.com/office/drawing/2014/main" id="{D7D1DEB9-1F4A-3145-B482-F191431DE158}"/>
              </a:ext>
            </a:extLst>
          </p:cNvPr>
          <p:cNvPicPr>
            <a:picLocks noChangeAspect="1"/>
          </p:cNvPicPr>
          <p:nvPr/>
        </p:nvPicPr>
        <p:blipFill>
          <a:blip r:embed="rId2"/>
          <a:stretch>
            <a:fillRect/>
          </a:stretch>
        </p:blipFill>
        <p:spPr>
          <a:xfrm>
            <a:off x="5610444" y="1299923"/>
            <a:ext cx="5976664" cy="4858126"/>
          </a:xfrm>
          <a:prstGeom prst="rect">
            <a:avLst/>
          </a:prstGeom>
        </p:spPr>
      </p:pic>
    </p:spTree>
    <p:extLst>
      <p:ext uri="{BB962C8B-B14F-4D97-AF65-F5344CB8AC3E}">
        <p14:creationId xmlns:p14="http://schemas.microsoft.com/office/powerpoint/2010/main" val="418694234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696E5-12D9-1645-986E-3F2230DDAB58}"/>
              </a:ext>
            </a:extLst>
          </p:cNvPr>
          <p:cNvSpPr>
            <a:spLocks noGrp="1"/>
          </p:cNvSpPr>
          <p:nvPr>
            <p:ph type="title"/>
          </p:nvPr>
        </p:nvSpPr>
        <p:spPr/>
        <p:txBody>
          <a:bodyPr/>
          <a:lstStyle/>
          <a:p>
            <a:r>
              <a:rPr kumimoji="1" lang="en-US" altLang="zh-CN" dirty="0"/>
              <a:t>Reference</a:t>
            </a:r>
            <a:endParaRPr kumimoji="1" lang="zh-CN" altLang="en-US" dirty="0"/>
          </a:p>
        </p:txBody>
      </p:sp>
      <p:sp>
        <p:nvSpPr>
          <p:cNvPr id="3" name="内容占位符 2">
            <a:extLst>
              <a:ext uri="{FF2B5EF4-FFF2-40B4-BE49-F238E27FC236}">
                <a16:creationId xmlns:a16="http://schemas.microsoft.com/office/drawing/2014/main" id="{7AFE82E5-A73A-6F43-8864-9BEA47F5F0CD}"/>
              </a:ext>
            </a:extLst>
          </p:cNvPr>
          <p:cNvSpPr>
            <a:spLocks noGrp="1"/>
          </p:cNvSpPr>
          <p:nvPr>
            <p:ph sz="half" idx="1"/>
          </p:nvPr>
        </p:nvSpPr>
        <p:spPr/>
        <p:txBody>
          <a:bodyPr/>
          <a:lstStyle/>
          <a:p>
            <a:pPr>
              <a:lnSpc>
                <a:spcPct val="150000"/>
              </a:lnSpc>
              <a:buFont typeface="+mj-lt"/>
              <a:buAutoNum type="arabicPeriod"/>
            </a:pPr>
            <a:r>
              <a:rPr lang="en-US" altLang="zh-CN" sz="1200" dirty="0">
                <a:latin typeface="Gill Sans MT" panose="020B0502020104020203" pitchFamily="34" charset="0"/>
              </a:rPr>
              <a:t>CANN V100R020C20 TBE</a:t>
            </a:r>
            <a:r>
              <a:rPr lang="zh-CN" altLang="en-US" sz="1200" dirty="0">
                <a:latin typeface="Gill Sans MT" panose="020B0502020104020203" pitchFamily="34" charset="0"/>
              </a:rPr>
              <a:t>自定义算子开发指南</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2"/>
              </a:rPr>
              <a:t>https://support.huawei.com/enterprise/zh/doc/EDOC1100180762/f96da97d</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rPr>
              <a:t>CANN V100R020C20 TBE</a:t>
            </a:r>
            <a:r>
              <a:rPr lang="zh-CN" altLang="en-US" sz="1200" dirty="0">
                <a:latin typeface="Gill Sans MT" panose="020B0502020104020203" pitchFamily="34" charset="0"/>
              </a:rPr>
              <a:t>自定义算子开发指南 </a:t>
            </a:r>
            <a:r>
              <a:rPr lang="en-US" altLang="zh-CN" sz="1200" dirty="0">
                <a:latin typeface="Gill Sans MT" panose="020B0502020104020203" pitchFamily="34" charset="0"/>
              </a:rPr>
              <a:t>(</a:t>
            </a:r>
            <a:r>
              <a:rPr lang="zh-CN" altLang="en-US" sz="1200" dirty="0">
                <a:latin typeface="Gill Sans MT" panose="020B0502020104020203" pitchFamily="34" charset="0"/>
              </a:rPr>
              <a:t>推理</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3"/>
              </a:rPr>
              <a:t>https://support.huawei.com/enterprise/zh/doc/EDOC1100180762/8e6a99eb</a:t>
            </a:r>
            <a:endParaRPr lang="en-US" altLang="zh-CN" sz="1200" dirty="0">
              <a:latin typeface="Gill Sans MT" panose="020B0502020104020203" pitchFamily="34" charset="0"/>
            </a:endParaRPr>
          </a:p>
          <a:p>
            <a:pPr>
              <a:buFont typeface="+mj-lt"/>
              <a:buAutoNum type="arabicPeriod"/>
            </a:pPr>
            <a:r>
              <a:rPr lang="zh-CN" altLang="en-US" sz="1200" dirty="0">
                <a:latin typeface="Gill Sans MT" panose="020B0502020104020203" pitchFamily="34" charset="0"/>
              </a:rPr>
              <a:t>深度学习</a:t>
            </a:r>
            <a:r>
              <a:rPr lang="en-US" altLang="zh-CN" sz="1200" dirty="0">
                <a:latin typeface="Gill Sans MT" panose="020B0502020104020203" pitchFamily="34" charset="0"/>
              </a:rPr>
              <a:t>NCHW</a:t>
            </a:r>
            <a:r>
              <a:rPr lang="zh-CN" altLang="en-US" sz="1200" dirty="0">
                <a:latin typeface="Gill Sans MT" panose="020B0502020104020203" pitchFamily="34" charset="0"/>
              </a:rPr>
              <a:t>和</a:t>
            </a:r>
            <a:r>
              <a:rPr lang="en-US" altLang="zh-CN" sz="1200" dirty="0">
                <a:latin typeface="Gill Sans MT" panose="020B0502020104020203" pitchFamily="34" charset="0"/>
              </a:rPr>
              <a:t>NHWC</a:t>
            </a:r>
            <a:r>
              <a:rPr lang="zh-CN" altLang="en-US" sz="1200" dirty="0">
                <a:latin typeface="Gill Sans MT" panose="020B0502020104020203" pitchFamily="34" charset="0"/>
              </a:rPr>
              <a:t>数据格式</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4"/>
              </a:rPr>
              <a:t>https://blog.csdn.net/Dontla/article/details/123141775</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rPr>
              <a:t>[DLComplier] The Deep Learning Compiler: A Comprehensive Survey – 3 </a:t>
            </a:r>
            <a:r>
              <a:rPr lang="en-US" altLang="zh-CN" sz="1200" dirty="0">
                <a:latin typeface="Gill Sans MT" panose="020B0502020104020203" pitchFamily="34" charset="0"/>
                <a:hlinkClick r:id="rId5"/>
              </a:rPr>
              <a:t>https://zhuanlan.zhihu.com/p/543187086</a:t>
            </a:r>
            <a:endParaRPr lang="en-US" altLang="zh-CN" sz="1200" dirty="0">
              <a:latin typeface="Gill Sans MT" panose="020B0502020104020203" pitchFamily="34" charset="0"/>
            </a:endParaRPr>
          </a:p>
          <a:p>
            <a:pPr>
              <a:buFont typeface="+mj-lt"/>
              <a:buAutoNum type="arabicPeriod"/>
            </a:pPr>
            <a:r>
              <a:rPr lang="en-US" altLang="zh-CN" sz="1200" dirty="0" err="1">
                <a:latin typeface="Gill Sans MT" panose="020B0502020104020203" pitchFamily="34" charset="0"/>
              </a:rPr>
              <a:t>Pytorch</a:t>
            </a:r>
            <a:r>
              <a:rPr lang="en-US" altLang="zh-CN" sz="1200" dirty="0">
                <a:latin typeface="Gill Sans MT" panose="020B0502020104020203" pitchFamily="34" charset="0"/>
              </a:rPr>
              <a:t> NCHW/NHWC </a:t>
            </a:r>
            <a:r>
              <a:rPr lang="zh-CN" altLang="en-US" sz="1200" dirty="0">
                <a:latin typeface="Gill Sans MT" panose="020B0502020104020203" pitchFamily="34" charset="0"/>
              </a:rPr>
              <a:t>理解</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6"/>
              </a:rPr>
              <a:t>https://zhuanlan.zhihu.com/p/556222920</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7"/>
              </a:rPr>
              <a:t>https://docs.nvidia.com/deeplearning/cudnn/developer-guide/index.html</a:t>
            </a:r>
            <a:r>
              <a:rPr lang="en-US" altLang="zh-CN" sz="1200" dirty="0">
                <a:latin typeface="Gill Sans MT" panose="020B0502020104020203" pitchFamily="34" charset="0"/>
              </a:rPr>
              <a:t> </a:t>
            </a:r>
          </a:p>
          <a:p>
            <a:pPr latinLnBrk="1">
              <a:buFont typeface="+mj-lt"/>
              <a:buAutoNum type="arabicPeriod"/>
            </a:pPr>
            <a:r>
              <a:rPr lang="zh-CN" altLang="en-US" sz="1200" dirty="0">
                <a:latin typeface="Gill Sans MT" panose="020B0502020104020203" pitchFamily="34" charset="0"/>
              </a:rPr>
              <a:t>深度学习框架</a:t>
            </a:r>
            <a:r>
              <a:rPr lang="en-US" altLang="zh-CN" sz="1200" dirty="0" err="1">
                <a:latin typeface="Gill Sans MT" panose="020B0502020104020203" pitchFamily="34" charset="0"/>
              </a:rPr>
              <a:t>zf</a:t>
            </a:r>
            <a:r>
              <a:rPr lang="en-US" altLang="zh-CN" sz="1200" dirty="0">
                <a:latin typeface="Gill Sans MT" panose="020B0502020104020203" pitchFamily="34" charset="0"/>
              </a:rPr>
              <a:t>_</a:t>
            </a:r>
            <a:r>
              <a:rPr lang="zh-CN" altLang="en-US" sz="1200" dirty="0">
                <a:latin typeface="Gill Sans MT" panose="020B0502020104020203" pitchFamily="34" charset="0"/>
              </a:rPr>
              <a:t>谈谈深度学习框架的数据排布</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8"/>
              </a:rPr>
              <a:t>https://blog.csdn.net/weixin_26854555/article/details/112360638</a:t>
            </a:r>
            <a:endParaRPr lang="en-US" altLang="zh-CN" sz="1200" dirty="0">
              <a:latin typeface="Gill Sans MT" panose="020B0502020104020203" pitchFamily="34" charset="0"/>
            </a:endParaRPr>
          </a:p>
          <a:p>
            <a:pPr latinLnBrk="1">
              <a:buFont typeface="+mj-lt"/>
              <a:buAutoNum type="arabicPeriod"/>
            </a:pPr>
            <a:r>
              <a:rPr lang="zh-CN" altLang="en-US" sz="1200" dirty="0">
                <a:latin typeface="Gill Sans MT" panose="020B0502020104020203" pitchFamily="34" charset="0"/>
              </a:rPr>
              <a:t>华为</a:t>
            </a:r>
            <a:r>
              <a:rPr lang="en-US" altLang="zh-CN" sz="1200" dirty="0">
                <a:latin typeface="Gill Sans MT" panose="020B0502020104020203" pitchFamily="34" charset="0"/>
              </a:rPr>
              <a:t>Ascend</a:t>
            </a:r>
            <a:r>
              <a:rPr lang="zh-CN" altLang="en-US" sz="1200" dirty="0">
                <a:latin typeface="Gill Sans MT" panose="020B0502020104020203" pitchFamily="34" charset="0"/>
              </a:rPr>
              <a:t>昇腾</a:t>
            </a:r>
            <a:r>
              <a:rPr lang="en-US" altLang="zh-CN" sz="1200" dirty="0">
                <a:latin typeface="Gill Sans MT" panose="020B0502020104020203" pitchFamily="34" charset="0"/>
              </a:rPr>
              <a:t>CANN</a:t>
            </a:r>
            <a:r>
              <a:rPr lang="zh-CN" altLang="en-US" sz="1200" dirty="0">
                <a:latin typeface="Gill Sans MT" panose="020B0502020104020203" pitchFamily="34" charset="0"/>
              </a:rPr>
              <a:t>详细教程（一）</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9"/>
              </a:rPr>
              <a:t>https://blog.csdn.net/m0_37605642/article/details/125691134</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rPr>
              <a:t>Tensor</a:t>
            </a:r>
            <a:r>
              <a:rPr lang="zh-CN" altLang="en-US" sz="1200" dirty="0">
                <a:latin typeface="Gill Sans MT" panose="020B0502020104020203" pitchFamily="34" charset="0"/>
              </a:rPr>
              <a:t>中数据摆放顺序</a:t>
            </a:r>
            <a:r>
              <a:rPr lang="en-US" altLang="zh-CN" sz="1200" dirty="0">
                <a:latin typeface="Gill Sans MT" panose="020B0502020104020203" pitchFamily="34" charset="0"/>
              </a:rPr>
              <a:t>NC4HW4</a:t>
            </a:r>
            <a:r>
              <a:rPr lang="zh-CN" altLang="en-US" sz="1200" dirty="0">
                <a:latin typeface="Gill Sans MT" panose="020B0502020104020203" pitchFamily="34" charset="0"/>
              </a:rPr>
              <a:t>是什么意思，只知道</a:t>
            </a:r>
            <a:r>
              <a:rPr lang="en-US" altLang="zh-CN" sz="1200" dirty="0">
                <a:latin typeface="Gill Sans MT" panose="020B0502020104020203" pitchFamily="34" charset="0"/>
              </a:rPr>
              <a:t>NCHW</a:t>
            </a:r>
            <a:r>
              <a:rPr lang="zh-CN" altLang="en-US" sz="1200" dirty="0">
                <a:latin typeface="Gill Sans MT" panose="020B0502020104020203" pitchFamily="34" charset="0"/>
              </a:rPr>
              <a:t>格式，能解释以下</a:t>
            </a:r>
            <a:r>
              <a:rPr lang="en-US" altLang="zh-CN" sz="1200" dirty="0">
                <a:latin typeface="Gill Sans MT" panose="020B0502020104020203" pitchFamily="34" charset="0"/>
              </a:rPr>
              <a:t>NC4HW4</a:t>
            </a:r>
            <a:r>
              <a:rPr lang="zh-CN" altLang="en-US" sz="1200" dirty="0">
                <a:latin typeface="Gill Sans MT" panose="020B0502020104020203" pitchFamily="34" charset="0"/>
              </a:rPr>
              <a:t>格式吗？</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10"/>
              </a:rPr>
              <a:t>https://www.zhihu.com/question/337513515/answer/768632471</a:t>
            </a:r>
            <a:endParaRPr lang="en-US" altLang="zh-CN" sz="1200" dirty="0">
              <a:latin typeface="Gill Sans MT" panose="020B0502020104020203" pitchFamily="34" charset="0"/>
            </a:endParaRPr>
          </a:p>
          <a:p>
            <a:pPr>
              <a:buFont typeface="+mj-lt"/>
              <a:buAutoNum type="arabicPeriod"/>
            </a:pPr>
            <a:r>
              <a:rPr lang="zh-CN" altLang="en-US" sz="1200" dirty="0">
                <a:latin typeface="Gill Sans MT" panose="020B0502020104020203" pitchFamily="34" charset="0"/>
              </a:rPr>
              <a:t>谈谈深度学习框架的数据排布</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11"/>
              </a:rPr>
              <a:t>https://zhuanlan.zhihu.com/p/149464086</a:t>
            </a:r>
            <a:endParaRPr lang="en-US" altLang="zh-CN" sz="1200" dirty="0">
              <a:latin typeface="Gill Sans MT" panose="020B0502020104020203" pitchFamily="34" charset="0"/>
            </a:endParaRPr>
          </a:p>
          <a:p>
            <a:pPr>
              <a:buFont typeface="+mj-lt"/>
              <a:buAutoNum type="arabicPeriod"/>
            </a:pPr>
            <a:r>
              <a:rPr lang="zh-CN" altLang="en-US" sz="1200" dirty="0">
                <a:latin typeface="Gill Sans MT" panose="020B0502020104020203" pitchFamily="34" charset="0"/>
              </a:rPr>
              <a:t>数据排布格式</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12"/>
              </a:rPr>
              <a:t>https://support.huaweicloud.com/TIKopdevgd_beta/tik1.5_10_0005.html</a:t>
            </a:r>
            <a:endParaRPr lang="en-US" altLang="zh-CN" sz="1200" dirty="0">
              <a:latin typeface="Gill Sans MT" panose="020B0502020104020203" pitchFamily="34" charset="0"/>
            </a:endParaRPr>
          </a:p>
          <a:p>
            <a:pPr>
              <a:buFont typeface="+mj-lt"/>
              <a:buAutoNum type="arabicPeriod"/>
            </a:pPr>
            <a:r>
              <a:rPr lang="zh-CN" altLang="en-US" sz="1200" dirty="0">
                <a:latin typeface="Gill Sans MT" panose="020B0502020104020203" pitchFamily="34" charset="0"/>
              </a:rPr>
              <a:t>数据布局与内存对齐</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13"/>
              </a:rPr>
              <a:t>https://books.innohub.top/rustinfo/info/alignment</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14"/>
              </a:rPr>
              <a:t>https://hughiehao.github.io/2021/10/28/%E5%BC%A0%E9%87%8F%E6%95%B0%E6%8D%AE%E5%AD%98%E5%82%A8%E6%96%B9%E5%BC%8F.html</a:t>
            </a:r>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84383093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数据内存排布</a:t>
            </a:r>
          </a:p>
        </p:txBody>
      </p:sp>
    </p:spTree>
    <p:extLst>
      <p:ext uri="{BB962C8B-B14F-4D97-AF65-F5344CB8AC3E}">
        <p14:creationId xmlns:p14="http://schemas.microsoft.com/office/powerpoint/2010/main" val="172649562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15D5254-5263-C54C-87A6-CF1296F3E77A}"/>
              </a:ext>
            </a:extLst>
          </p:cNvPr>
          <p:cNvSpPr>
            <a:spLocks noGrp="1"/>
          </p:cNvSpPr>
          <p:nvPr>
            <p:ph type="title"/>
          </p:nvPr>
        </p:nvSpPr>
        <p:spPr/>
        <p:txBody>
          <a:bodyPr/>
          <a:lstStyle/>
          <a:p>
            <a:r>
              <a:rPr lang="zh-CN" altLang="en-US" dirty="0">
                <a:latin typeface="Gill Sans MT" panose="020B0502020104020203" pitchFamily="34" charset="0"/>
              </a:rPr>
              <a:t>什么是内存对齐？</a:t>
            </a:r>
            <a:endParaRPr lang="zh-CN" altLang="en-US" dirty="0"/>
          </a:p>
        </p:txBody>
      </p:sp>
      <p:sp>
        <p:nvSpPr>
          <p:cNvPr id="3" name="内容占位符 2">
            <a:extLst>
              <a:ext uri="{FF2B5EF4-FFF2-40B4-BE49-F238E27FC236}">
                <a16:creationId xmlns:a16="http://schemas.microsoft.com/office/drawing/2014/main" id="{4AFDBA3F-EC21-EB41-9B6F-CC4383B03AAA}"/>
              </a:ext>
            </a:extLst>
          </p:cNvPr>
          <p:cNvSpPr>
            <a:spLocks noGrp="1"/>
          </p:cNvSpPr>
          <p:nvPr>
            <p:ph sz="half" idx="1"/>
          </p:nvPr>
        </p:nvSpPr>
        <p:spPr/>
        <p:txBody>
          <a:bodyPr/>
          <a:lstStyle/>
          <a:p>
            <a:pPr>
              <a:lnSpc>
                <a:spcPct val="150000"/>
              </a:lnSpc>
            </a:pPr>
            <a:r>
              <a:rPr lang="zh-CN" altLang="en-US" sz="1800" dirty="0"/>
              <a:t>内存对齐和数据在内存中的位置有关。内存对齐以字节为单位进行，一个变量的内存地址如果正好等于它的长度的整数倍，则称为自然对齐。</a:t>
            </a:r>
            <a:endParaRPr lang="en-US" altLang="zh-CN" sz="1800" dirty="0"/>
          </a:p>
          <a:p>
            <a:pPr>
              <a:lnSpc>
                <a:spcPct val="150000"/>
              </a:lnSpc>
            </a:pPr>
            <a:r>
              <a:rPr lang="zh-CN" altLang="en-US" sz="1800" dirty="0"/>
              <a:t>在</a:t>
            </a:r>
            <a:r>
              <a:rPr lang="en-US" altLang="zh-CN" sz="1800" dirty="0"/>
              <a:t>32</a:t>
            </a:r>
            <a:r>
              <a:rPr lang="zh-CN" altLang="en-US" sz="1800" dirty="0"/>
              <a:t>位</a:t>
            </a:r>
            <a:r>
              <a:rPr lang="en-US" altLang="zh-CN" sz="1800" dirty="0"/>
              <a:t>CPU</a:t>
            </a:r>
            <a:r>
              <a:rPr lang="zh-CN" altLang="en-US" sz="1800" dirty="0"/>
              <a:t>下，一个</a:t>
            </a:r>
            <a:r>
              <a:rPr lang="en-US" altLang="zh-CN" sz="1800" dirty="0"/>
              <a:t>u32</a:t>
            </a:r>
            <a:r>
              <a:rPr lang="zh-CN" altLang="en-US" sz="1800" dirty="0"/>
              <a:t>的内存地址为</a:t>
            </a:r>
            <a:r>
              <a:rPr lang="en-US" altLang="zh-CN" sz="1800" dirty="0"/>
              <a:t>0x00000004 </a:t>
            </a:r>
            <a:r>
              <a:rPr lang="zh-CN" altLang="en-US" sz="1800" dirty="0"/>
              <a:t>，则属于自然对齐。内存空间按照字节进行划分，理论上可以从任意地址开始读取，实际上会要求读取数据的首地址时某一个值的整数倍。</a:t>
            </a:r>
          </a:p>
        </p:txBody>
      </p:sp>
      <p:pic>
        <p:nvPicPr>
          <p:cNvPr id="6" name="图片 5">
            <a:extLst>
              <a:ext uri="{FF2B5EF4-FFF2-40B4-BE49-F238E27FC236}">
                <a16:creationId xmlns:a16="http://schemas.microsoft.com/office/drawing/2014/main" id="{CE0320AC-5A9E-4247-AD98-F6DABB51715C}"/>
              </a:ext>
            </a:extLst>
          </p:cNvPr>
          <p:cNvPicPr>
            <a:picLocks noChangeAspect="1"/>
          </p:cNvPicPr>
          <p:nvPr/>
        </p:nvPicPr>
        <p:blipFill>
          <a:blip r:embed="rId2"/>
          <a:stretch>
            <a:fillRect/>
          </a:stretch>
        </p:blipFill>
        <p:spPr>
          <a:xfrm>
            <a:off x="2714005" y="3068960"/>
            <a:ext cx="7759030" cy="3235280"/>
          </a:xfrm>
          <a:prstGeom prst="rect">
            <a:avLst/>
          </a:prstGeom>
        </p:spPr>
      </p:pic>
    </p:spTree>
    <p:extLst>
      <p:ext uri="{BB962C8B-B14F-4D97-AF65-F5344CB8AC3E}">
        <p14:creationId xmlns:p14="http://schemas.microsoft.com/office/powerpoint/2010/main" val="156107555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E46A4-3A62-2C45-A467-D5972C7A38FB}"/>
              </a:ext>
            </a:extLst>
          </p:cNvPr>
          <p:cNvSpPr>
            <a:spLocks noGrp="1"/>
          </p:cNvSpPr>
          <p:nvPr>
            <p:ph type="title"/>
          </p:nvPr>
        </p:nvSpPr>
        <p:spPr/>
        <p:txBody>
          <a:bodyPr/>
          <a:lstStyle/>
          <a:p>
            <a:r>
              <a:rPr kumimoji="1" lang="zh-CN" altLang="en-US" dirty="0"/>
              <a:t>为什么要内存对齐？</a:t>
            </a:r>
          </a:p>
        </p:txBody>
      </p:sp>
      <p:sp>
        <p:nvSpPr>
          <p:cNvPr id="3" name="内容占位符 2">
            <a:extLst>
              <a:ext uri="{FF2B5EF4-FFF2-40B4-BE49-F238E27FC236}">
                <a16:creationId xmlns:a16="http://schemas.microsoft.com/office/drawing/2014/main" id="{D63CF6DF-5717-2C47-AC94-3765A92896DA}"/>
              </a:ext>
            </a:extLst>
          </p:cNvPr>
          <p:cNvSpPr>
            <a:spLocks noGrp="1"/>
          </p:cNvSpPr>
          <p:nvPr>
            <p:ph sz="half" idx="1"/>
          </p:nvPr>
        </p:nvSpPr>
        <p:spPr/>
        <p:txBody>
          <a:bodyPr/>
          <a:lstStyle/>
          <a:p>
            <a:pPr>
              <a:lnSpc>
                <a:spcPct val="150000"/>
              </a:lnSpc>
            </a:pPr>
            <a:r>
              <a:rPr lang="zh-CN" altLang="en-US" dirty="0"/>
              <a:t>尽管内存以字节为单位，现代处理器的内存子系统仅限于以字的大小的力度和对齐方式访问，处理器按照字节块的方式读取内存。一般按照</a:t>
            </a:r>
            <a:r>
              <a:rPr lang="en-US" altLang="zh-CN" dirty="0"/>
              <a:t>2, 4,8, 16 </a:t>
            </a:r>
            <a:r>
              <a:rPr lang="zh-CN" altLang="en-US" dirty="0"/>
              <a:t>字节为粒度进行内存读取。合理的内存对齐可以高效的利用硬件性能。</a:t>
            </a:r>
            <a:endParaRPr kumimoji="1" lang="zh-CN" altLang="en-US" dirty="0"/>
          </a:p>
        </p:txBody>
      </p:sp>
    </p:spTree>
    <p:extLst>
      <p:ext uri="{BB962C8B-B14F-4D97-AF65-F5344CB8AC3E}">
        <p14:creationId xmlns:p14="http://schemas.microsoft.com/office/powerpoint/2010/main" val="792906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21201D3-6A4D-B94C-AE60-A8D88B491105}"/>
              </a:ext>
            </a:extLst>
          </p:cNvPr>
          <p:cNvSpPr>
            <a:spLocks noGrp="1"/>
          </p:cNvSpPr>
          <p:nvPr>
            <p:ph type="title"/>
          </p:nvPr>
        </p:nvSpPr>
        <p:spPr/>
        <p:txBody>
          <a:bodyPr/>
          <a:lstStyle/>
          <a:p>
            <a:r>
              <a:rPr kumimoji="1" lang="zh-CN" altLang="en-US" dirty="0"/>
              <a:t>为什么要内存对齐？</a:t>
            </a:r>
            <a:endParaRPr lang="zh-CN" altLang="en-US" dirty="0"/>
          </a:p>
        </p:txBody>
      </p:sp>
      <p:sp>
        <p:nvSpPr>
          <p:cNvPr id="6" name="内容占位符 5">
            <a:extLst>
              <a:ext uri="{FF2B5EF4-FFF2-40B4-BE49-F238E27FC236}">
                <a16:creationId xmlns:a16="http://schemas.microsoft.com/office/drawing/2014/main" id="{E645A82E-09EC-5949-8607-BC56C02F097E}"/>
              </a:ext>
            </a:extLst>
          </p:cNvPr>
          <p:cNvSpPr>
            <a:spLocks noGrp="1"/>
          </p:cNvSpPr>
          <p:nvPr>
            <p:ph sz="half" idx="1"/>
          </p:nvPr>
        </p:nvSpPr>
        <p:spPr/>
        <p:txBody>
          <a:bodyPr/>
          <a:lstStyle/>
          <a:p>
            <a:pPr>
              <a:lnSpc>
                <a:spcPct val="150000"/>
              </a:lnSpc>
            </a:pPr>
            <a:r>
              <a:rPr lang="zh-CN" altLang="en-US" dirty="0"/>
              <a:t>以</a:t>
            </a:r>
            <a:r>
              <a:rPr lang="en-US" altLang="zh-CN" dirty="0"/>
              <a:t>4</a:t>
            </a:r>
            <a:r>
              <a:rPr lang="zh-CN" altLang="en-US" dirty="0"/>
              <a:t>字节存取粒度的处理器为例，读取一个</a:t>
            </a:r>
            <a:r>
              <a:rPr lang="en-US" altLang="zh-CN" dirty="0"/>
              <a:t>int</a:t>
            </a:r>
            <a:r>
              <a:rPr lang="zh-CN" altLang="en-US" dirty="0"/>
              <a:t>变量（</a:t>
            </a:r>
            <a:r>
              <a:rPr lang="en-US" altLang="zh-CN" dirty="0"/>
              <a:t>32bit </a:t>
            </a:r>
            <a:r>
              <a:rPr lang="zh-CN" altLang="en-US" dirty="0"/>
              <a:t>系统）</a:t>
            </a:r>
            <a:r>
              <a:rPr lang="en-US" altLang="zh-CN" dirty="0"/>
              <a:t>, </a:t>
            </a:r>
            <a:r>
              <a:rPr lang="zh-CN" altLang="en-US" dirty="0"/>
              <a:t>处理器只能从</a:t>
            </a:r>
            <a:r>
              <a:rPr lang="en-US" altLang="zh-CN" dirty="0"/>
              <a:t>4</a:t>
            </a:r>
            <a:r>
              <a:rPr lang="zh-CN" altLang="en-US" dirty="0"/>
              <a:t>的倍数的地址开始。假如没有内存对齐机制，将一个</a:t>
            </a:r>
            <a:r>
              <a:rPr lang="en-US" altLang="zh-CN" dirty="0"/>
              <a:t>int</a:t>
            </a:r>
            <a:r>
              <a:rPr lang="zh-CN" altLang="en-US" dirty="0"/>
              <a:t>放在地址为</a:t>
            </a:r>
            <a:r>
              <a:rPr lang="en-US" altLang="zh-CN" dirty="0"/>
              <a:t>1</a:t>
            </a:r>
            <a:r>
              <a:rPr lang="zh-CN" altLang="en-US" dirty="0"/>
              <a:t>的位置。现在读取该</a:t>
            </a:r>
            <a:r>
              <a:rPr lang="en-US" altLang="zh-CN" dirty="0"/>
              <a:t>int</a:t>
            </a:r>
            <a:r>
              <a:rPr lang="zh-CN" altLang="en-US" dirty="0"/>
              <a:t>时，需要两次内存访问。第一次从</a:t>
            </a:r>
            <a:r>
              <a:rPr lang="en-US" altLang="zh-CN" dirty="0"/>
              <a:t>0</a:t>
            </a:r>
            <a:r>
              <a:rPr lang="zh-CN" altLang="en-US" dirty="0"/>
              <a:t>地址读取，剔除首个字节，第二次从</a:t>
            </a:r>
            <a:r>
              <a:rPr lang="en-US" altLang="zh-CN" dirty="0"/>
              <a:t>4</a:t>
            </a:r>
            <a:r>
              <a:rPr lang="zh-CN" altLang="en-US" dirty="0"/>
              <a:t>地址读取，只取首个字节；最后两下的两块数据合并入寄存器，需要大量工作。</a:t>
            </a:r>
          </a:p>
        </p:txBody>
      </p:sp>
      <p:pic>
        <p:nvPicPr>
          <p:cNvPr id="2" name="图片 1">
            <a:extLst>
              <a:ext uri="{FF2B5EF4-FFF2-40B4-BE49-F238E27FC236}">
                <a16:creationId xmlns:a16="http://schemas.microsoft.com/office/drawing/2014/main" id="{B987D631-E45A-434B-BBE8-0E135641E670}"/>
              </a:ext>
            </a:extLst>
          </p:cNvPr>
          <p:cNvPicPr>
            <a:picLocks noChangeAspect="1"/>
          </p:cNvPicPr>
          <p:nvPr/>
        </p:nvPicPr>
        <p:blipFill rotWithShape="1">
          <a:blip r:embed="rId2"/>
          <a:srcRect t="20189"/>
          <a:stretch/>
        </p:blipFill>
        <p:spPr>
          <a:xfrm>
            <a:off x="1633885" y="3356992"/>
            <a:ext cx="8928992" cy="3283559"/>
          </a:xfrm>
          <a:prstGeom prst="rect">
            <a:avLst/>
          </a:prstGeom>
        </p:spPr>
      </p:pic>
    </p:spTree>
    <p:extLst>
      <p:ext uri="{BB962C8B-B14F-4D97-AF65-F5344CB8AC3E}">
        <p14:creationId xmlns:p14="http://schemas.microsoft.com/office/powerpoint/2010/main" val="2142530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5350D51-5FB9-0542-8E60-A8444137CA0F}"/>
              </a:ext>
            </a:extLst>
          </p:cNvPr>
          <p:cNvSpPr>
            <a:spLocks noGrp="1"/>
          </p:cNvSpPr>
          <p:nvPr>
            <p:ph type="title"/>
          </p:nvPr>
        </p:nvSpPr>
        <p:spPr/>
        <p:txBody>
          <a:bodyPr/>
          <a:lstStyle/>
          <a:p>
            <a:r>
              <a:rPr kumimoji="1" lang="zh-CN" altLang="en-US" dirty="0"/>
              <a:t>为什么要内存对齐？</a:t>
            </a:r>
            <a:endParaRPr lang="zh-CN" altLang="en-US" dirty="0"/>
          </a:p>
        </p:txBody>
      </p:sp>
      <p:sp>
        <p:nvSpPr>
          <p:cNvPr id="6" name="内容占位符 5">
            <a:extLst>
              <a:ext uri="{FF2B5EF4-FFF2-40B4-BE49-F238E27FC236}">
                <a16:creationId xmlns:a16="http://schemas.microsoft.com/office/drawing/2014/main" id="{3230F817-A0DD-564F-89DF-5035D38C9F60}"/>
              </a:ext>
            </a:extLst>
          </p:cNvPr>
          <p:cNvSpPr>
            <a:spLocks noGrp="1"/>
          </p:cNvSpPr>
          <p:nvPr>
            <p:ph sz="half" idx="1"/>
          </p:nvPr>
        </p:nvSpPr>
        <p:spPr/>
        <p:txBody>
          <a:bodyPr/>
          <a:lstStyle/>
          <a:p>
            <a:r>
              <a:rPr lang="zh-CN" altLang="en-US" dirty="0"/>
              <a:t>有了严格的内存对齐，</a:t>
            </a:r>
            <a:r>
              <a:rPr lang="en-US" altLang="zh-CN" dirty="0"/>
              <a:t>int</a:t>
            </a:r>
            <a:r>
              <a:rPr lang="zh-CN" altLang="en-US" dirty="0"/>
              <a:t>必须按照对其规则进行存储，起始位置必须是</a:t>
            </a:r>
            <a:r>
              <a:rPr lang="en-US" altLang="zh-CN" dirty="0"/>
              <a:t>4</a:t>
            </a:r>
            <a:r>
              <a:rPr lang="zh-CN" altLang="en-US" dirty="0"/>
              <a:t>的整数倍，只需要进行一次读取：</a:t>
            </a:r>
          </a:p>
        </p:txBody>
      </p:sp>
      <p:pic>
        <p:nvPicPr>
          <p:cNvPr id="2" name="图片 1">
            <a:extLst>
              <a:ext uri="{FF2B5EF4-FFF2-40B4-BE49-F238E27FC236}">
                <a16:creationId xmlns:a16="http://schemas.microsoft.com/office/drawing/2014/main" id="{DADCA33C-97CB-BE46-8F12-2F3BA096974A}"/>
              </a:ext>
            </a:extLst>
          </p:cNvPr>
          <p:cNvPicPr>
            <a:picLocks noChangeAspect="1"/>
          </p:cNvPicPr>
          <p:nvPr/>
        </p:nvPicPr>
        <p:blipFill>
          <a:blip r:embed="rId2"/>
          <a:stretch>
            <a:fillRect/>
          </a:stretch>
        </p:blipFill>
        <p:spPr>
          <a:xfrm>
            <a:off x="3444081" y="2708920"/>
            <a:ext cx="5308600" cy="3073400"/>
          </a:xfrm>
          <a:prstGeom prst="rect">
            <a:avLst/>
          </a:prstGeom>
        </p:spPr>
      </p:pic>
    </p:spTree>
    <p:extLst>
      <p:ext uri="{BB962C8B-B14F-4D97-AF65-F5344CB8AC3E}">
        <p14:creationId xmlns:p14="http://schemas.microsoft.com/office/powerpoint/2010/main" val="2271141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6149321-3ED4-3445-B56F-7F186EECA50B}"/>
              </a:ext>
            </a:extLst>
          </p:cNvPr>
          <p:cNvSpPr>
            <a:spLocks noGrp="1"/>
          </p:cNvSpPr>
          <p:nvPr>
            <p:ph type="title"/>
          </p:nvPr>
        </p:nvSpPr>
        <p:spPr/>
        <p:txBody>
          <a:bodyPr/>
          <a:lstStyle/>
          <a:p>
            <a:r>
              <a:rPr lang="zh-CN" altLang="en-US" dirty="0"/>
              <a:t>以 </a:t>
            </a:r>
            <a:r>
              <a:rPr lang="en-US" altLang="zh-CN" dirty="0"/>
              <a:t>bit</a:t>
            </a:r>
            <a:r>
              <a:rPr lang="zh-CN" altLang="en-US" dirty="0"/>
              <a:t> 大小粒度进行内存访存？</a:t>
            </a:r>
          </a:p>
        </p:txBody>
      </p:sp>
      <p:sp>
        <p:nvSpPr>
          <p:cNvPr id="6" name="内容占位符 5">
            <a:extLst>
              <a:ext uri="{FF2B5EF4-FFF2-40B4-BE49-F238E27FC236}">
                <a16:creationId xmlns:a16="http://schemas.microsoft.com/office/drawing/2014/main" id="{AEC24E16-A90D-3E47-9F79-3A117BC8D0C1}"/>
              </a:ext>
            </a:extLst>
          </p:cNvPr>
          <p:cNvSpPr>
            <a:spLocks noGrp="1"/>
          </p:cNvSpPr>
          <p:nvPr>
            <p:ph sz="half" idx="1"/>
          </p:nvPr>
        </p:nvSpPr>
        <p:spPr/>
        <p:txBody>
          <a:bodyPr/>
          <a:lstStyle/>
          <a:p>
            <a:pPr marL="0" indent="0">
              <a:lnSpc>
                <a:spcPct val="150000"/>
              </a:lnSpc>
              <a:buNone/>
            </a:pPr>
            <a:r>
              <a:rPr lang="zh-CN" altLang="en-US" b="1" dirty="0"/>
              <a:t>访问速度</a:t>
            </a:r>
          </a:p>
          <a:p>
            <a:pPr>
              <a:lnSpc>
                <a:spcPct val="150000"/>
              </a:lnSpc>
            </a:pPr>
            <a:r>
              <a:rPr lang="zh-CN" altLang="en-US" sz="1800" dirty="0"/>
              <a:t>当代处理器具有多个级别的高速缓存，数据必须通过这些高速缓存；支持单字节读取将使内存子系统的吞吐量与执行单元的吞吐量紧密的绑定（也就是</a:t>
            </a:r>
            <a:r>
              <a:rPr lang="en-US" altLang="zh-CN" sz="1800" dirty="0"/>
              <a:t>CPU</a:t>
            </a:r>
            <a:r>
              <a:rPr lang="zh-CN" altLang="en-US" sz="1800" dirty="0"/>
              <a:t>吞吐量），消耗大量 </a:t>
            </a:r>
            <a:r>
              <a:rPr lang="en-US" altLang="zh-CN" sz="1800" dirty="0"/>
              <a:t>CPU</a:t>
            </a:r>
            <a:r>
              <a:rPr lang="zh-CN" altLang="en-US" sz="1800" dirty="0"/>
              <a:t> 资源的的同时，称为系统性能的瓶颈。可以类比在硬盘读写中 </a:t>
            </a:r>
            <a:r>
              <a:rPr lang="en-US" altLang="zh-CN" sz="1800" dirty="0"/>
              <a:t>DMA(Direct Memory Access)</a:t>
            </a:r>
            <a:r>
              <a:rPr lang="zh-CN" altLang="en-US" sz="1800" dirty="0"/>
              <a:t> 性能是如何超越 </a:t>
            </a:r>
            <a:r>
              <a:rPr lang="en-US" altLang="zh-CN" sz="1800" dirty="0"/>
              <a:t>PIO</a:t>
            </a:r>
            <a:r>
              <a:rPr lang="zh-CN" altLang="en-US" sz="1800" dirty="0"/>
              <a:t>（</a:t>
            </a:r>
            <a:r>
              <a:rPr lang="en-US" altLang="zh-CN" sz="1800" dirty="0"/>
              <a:t>Programmed </a:t>
            </a:r>
            <a:r>
              <a:rPr lang="en-US" altLang="zh-CN" sz="1800" dirty="0" err="1"/>
              <a:t>Input/Output</a:t>
            </a:r>
            <a:r>
              <a:rPr lang="zh-CN" altLang="en-US" sz="1800" dirty="0"/>
              <a:t>）的。</a:t>
            </a:r>
          </a:p>
          <a:p>
            <a:pPr>
              <a:lnSpc>
                <a:spcPct val="150000"/>
              </a:lnSpc>
            </a:pPr>
            <a:r>
              <a:rPr lang="en-US" altLang="zh-CN" sz="1800" dirty="0"/>
              <a:t>CPU </a:t>
            </a:r>
            <a:r>
              <a:rPr lang="zh-CN" altLang="en-US" sz="1800" dirty="0"/>
              <a:t>总是以其字的大小进行内存读取，进行未对齐的内存访问时，处理器将读取多个字，需要读取变量所跨越内存的所有字，同时进行处理。将导致访问请求数据所需要的内存事务增加</a:t>
            </a:r>
            <a:r>
              <a:rPr lang="en-US" altLang="zh-CN" sz="1800" dirty="0"/>
              <a:t>2</a:t>
            </a:r>
            <a:r>
              <a:rPr lang="zh-CN" altLang="en-US" sz="1800" dirty="0"/>
              <a:t>倍。</a:t>
            </a:r>
          </a:p>
          <a:p>
            <a:pPr marL="0" indent="0">
              <a:lnSpc>
                <a:spcPct val="150000"/>
              </a:lnSpc>
              <a:buNone/>
            </a:pPr>
            <a:r>
              <a:rPr lang="zh-CN" altLang="en-US" b="1" dirty="0"/>
              <a:t>原子性</a:t>
            </a:r>
          </a:p>
          <a:p>
            <a:pPr>
              <a:lnSpc>
                <a:spcPct val="150000"/>
              </a:lnSpc>
            </a:pPr>
            <a:r>
              <a:rPr lang="en-US" altLang="zh-CN" sz="1800" dirty="0"/>
              <a:t>CPU </a:t>
            </a:r>
            <a:r>
              <a:rPr lang="zh-CN" altLang="en-US" sz="1800" dirty="0"/>
              <a:t>可以在一个对齐的内存字上操作，意味着没有指令可以中断该操作。这对于许多无锁数据结构和其他并发范式的正确性至关重要。</a:t>
            </a:r>
          </a:p>
        </p:txBody>
      </p:sp>
    </p:spTree>
    <p:extLst>
      <p:ext uri="{BB962C8B-B14F-4D97-AF65-F5344CB8AC3E}">
        <p14:creationId xmlns:p14="http://schemas.microsoft.com/office/powerpoint/2010/main" val="3475894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34222</TotalTime>
  <Words>2081</Words>
  <Application>Microsoft Macintosh PowerPoint</Application>
  <PresentationFormat>自定义</PresentationFormat>
  <Paragraphs>130</Paragraphs>
  <Slides>36</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36</vt:i4>
      </vt:variant>
    </vt:vector>
  </HeadingPairs>
  <TitlesOfParts>
    <vt:vector size="55" baseType="lpstr">
      <vt:lpstr>黑体</vt:lpstr>
      <vt:lpstr>华文细黑</vt:lpstr>
      <vt:lpstr>Microsoft YaHei</vt:lpstr>
      <vt:lpstr>Microsoft YaHei</vt:lpstr>
      <vt:lpstr>FrutigerNext LT Bold</vt:lpstr>
      <vt:lpstr>FrutigerNext LT Light</vt:lpstr>
      <vt:lpstr>FrutigerNext LT Medium</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AI编译器-系列之前端优化</vt:lpstr>
      <vt:lpstr>PowerPoint 演示文稿</vt:lpstr>
      <vt:lpstr>PowerPoint 演示文稿</vt:lpstr>
      <vt:lpstr>PowerPoint 演示文稿</vt:lpstr>
      <vt:lpstr>什么是内存对齐？</vt:lpstr>
      <vt:lpstr>为什么要内存对齐？</vt:lpstr>
      <vt:lpstr>为什么要内存对齐？</vt:lpstr>
      <vt:lpstr>为什么要内存对齐？</vt:lpstr>
      <vt:lpstr>以 bit 大小粒度进行内存访存？</vt:lpstr>
      <vt:lpstr>PowerPoint 演示文稿</vt:lpstr>
      <vt:lpstr>张量与内存排布</vt:lpstr>
      <vt:lpstr>行优先和列优先排布方式</vt:lpstr>
      <vt:lpstr>行优先和列优先排布方式</vt:lpstr>
      <vt:lpstr>行优先和列优先排布方式</vt:lpstr>
      <vt:lpstr>PowerPoint 演示文稿</vt:lpstr>
      <vt:lpstr>Why</vt:lpstr>
      <vt:lpstr>NCHW</vt:lpstr>
      <vt:lpstr>NCHW</vt:lpstr>
      <vt:lpstr>NHWC</vt:lpstr>
      <vt:lpstr>NHWC</vt:lpstr>
      <vt:lpstr>框架的默认选择</vt:lpstr>
      <vt:lpstr>连续与非连续问题</vt:lpstr>
      <vt:lpstr>PowerPoint 演示文稿</vt:lpstr>
      <vt:lpstr>NC1HWC0 (5HD)</vt:lpstr>
      <vt:lpstr>NC1HWC0 (5HD)</vt:lpstr>
      <vt:lpstr>NHWC -&gt; NC1HWC0</vt:lpstr>
      <vt:lpstr>FRACTAL Z and FRACTAL NZ</vt:lpstr>
      <vt:lpstr>PowerPoint 演示文稿</vt:lpstr>
      <vt:lpstr>Where are we？</vt:lpstr>
      <vt:lpstr>AI编译器布局优化</vt:lpstr>
      <vt:lpstr>数据转换节点</vt:lpstr>
      <vt:lpstr>常见数据转换节点</vt:lpstr>
      <vt:lpstr>训练场景</vt:lpstr>
      <vt:lpstr>推理场景</vt:lpstr>
      <vt:lpstr>Reference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5493</cp:revision>
  <dcterms:created xsi:type="dcterms:W3CDTF">2015-01-14T10:38:57Z</dcterms:created>
  <dcterms:modified xsi:type="dcterms:W3CDTF">2022-12-12T14:15:12Z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